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8" r:id="rId9"/>
    <p:sldId id="269" r:id="rId10"/>
    <p:sldId id="270" r:id="rId11"/>
    <p:sldId id="271" r:id="rId12"/>
    <p:sldId id="272" r:id="rId13"/>
    <p:sldId id="273" r:id="rId14"/>
    <p:sldId id="264" r:id="rId15"/>
    <p:sldId id="265" r:id="rId16"/>
    <p:sldId id="266"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8A110DC-C29D-47A6-997C-BC7DBE439AC7}">
          <p14:sldIdLst>
            <p14:sldId id="256"/>
            <p14:sldId id="258"/>
            <p14:sldId id="259"/>
            <p14:sldId id="260"/>
            <p14:sldId id="261"/>
            <p14:sldId id="262"/>
            <p14:sldId id="263"/>
            <p14:sldId id="268"/>
            <p14:sldId id="269"/>
            <p14:sldId id="270"/>
            <p14:sldId id="271"/>
            <p14:sldId id="272"/>
            <p14:sldId id="273"/>
            <p14:sldId id="264"/>
            <p14:sldId id="265"/>
            <p14:sldId id="266"/>
            <p14:sldId id="274"/>
            <p14:sldId id="275"/>
            <p14:sldId id="276"/>
            <p14:sldId id="277"/>
            <p14:sldId id="278"/>
            <p14:sldId id="279"/>
            <p14:sldId id="280"/>
          </p14:sldIdLst>
        </p14:section>
        <p14:section name="Sezione senza titolo" id="{18840C57-09EB-435A-A9C3-C58C58F0D4B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3"/>
  </p:normalViewPr>
  <p:slideViewPr>
    <p:cSldViewPr>
      <p:cViewPr>
        <p:scale>
          <a:sx n="91" d="100"/>
          <a:sy n="91" d="100"/>
        </p:scale>
        <p:origin x="-9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32D3F-0997-4B7D-B54B-19FFB411F552}" type="datetimeFigureOut">
              <a:rPr lang="it-IT" smtClean="0"/>
              <a:t>08/12/2020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439F7-12BE-4DC2-9E13-030EDA96119B}" type="slidenum">
              <a:rPr lang="it-IT" smtClean="0"/>
              <a:t>‹N›</a:t>
            </a:fld>
            <a:endParaRPr lang="it-IT"/>
          </a:p>
        </p:txBody>
      </p:sp>
    </p:spTree>
    <p:extLst>
      <p:ext uri="{BB962C8B-B14F-4D97-AF65-F5344CB8AC3E}">
        <p14:creationId xmlns:p14="http://schemas.microsoft.com/office/powerpoint/2010/main" val="331162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F7439F7-12BE-4DC2-9E13-030EDA96119B}" type="slidenum">
              <a:rPr lang="it-IT" smtClean="0"/>
              <a:t>14</a:t>
            </a:fld>
            <a:endParaRPr lang="it-IT"/>
          </a:p>
        </p:txBody>
      </p:sp>
    </p:spTree>
    <p:extLst>
      <p:ext uri="{BB962C8B-B14F-4D97-AF65-F5344CB8AC3E}">
        <p14:creationId xmlns:p14="http://schemas.microsoft.com/office/powerpoint/2010/main" val="79784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6618F11-CD0C-450C-936A-544055FC9F55}" type="datetimeFigureOut">
              <a:rPr lang="it-IT" smtClean="0"/>
              <a:t>08/12/2020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310185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618F11-CD0C-450C-936A-544055FC9F55}" type="datetimeFigureOut">
              <a:rPr lang="it-IT" smtClean="0"/>
              <a:t>08/12/2020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22068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618F11-CD0C-450C-936A-544055FC9F55}" type="datetimeFigureOut">
              <a:rPr lang="it-IT" smtClean="0"/>
              <a:t>08/12/2020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32608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618F11-CD0C-450C-936A-544055FC9F55}" type="datetimeFigureOut">
              <a:rPr lang="it-IT" smtClean="0"/>
              <a:t>08/12/2020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391657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6618F11-CD0C-450C-936A-544055FC9F55}" type="datetimeFigureOut">
              <a:rPr lang="it-IT" smtClean="0"/>
              <a:t>08/12/2020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362018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6618F11-CD0C-450C-936A-544055FC9F55}" type="datetimeFigureOut">
              <a:rPr lang="it-IT" smtClean="0"/>
              <a:t>08/12/2020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24845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6618F11-CD0C-450C-936A-544055FC9F55}" type="datetimeFigureOut">
              <a:rPr lang="it-IT" smtClean="0"/>
              <a:t>08/12/2020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412086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6618F11-CD0C-450C-936A-544055FC9F55}" type="datetimeFigureOut">
              <a:rPr lang="it-IT" smtClean="0"/>
              <a:t>08/12/2020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410393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6618F11-CD0C-450C-936A-544055FC9F55}" type="datetimeFigureOut">
              <a:rPr lang="it-IT" smtClean="0"/>
              <a:t>08/12/2020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398247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6618F11-CD0C-450C-936A-544055FC9F55}" type="datetimeFigureOut">
              <a:rPr lang="it-IT" smtClean="0"/>
              <a:t>08/12/2020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406210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6618F11-CD0C-450C-936A-544055FC9F55}" type="datetimeFigureOut">
              <a:rPr lang="it-IT" smtClean="0"/>
              <a:t>08/12/2020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7AE3DE-7A0D-4650-8549-B4BA99BE7AFF}" type="slidenum">
              <a:rPr lang="it-IT" smtClean="0"/>
              <a:t>‹N›</a:t>
            </a:fld>
            <a:endParaRPr lang="it-IT"/>
          </a:p>
        </p:txBody>
      </p:sp>
    </p:spTree>
    <p:extLst>
      <p:ext uri="{BB962C8B-B14F-4D97-AF65-F5344CB8AC3E}">
        <p14:creationId xmlns:p14="http://schemas.microsoft.com/office/powerpoint/2010/main" val="161752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18F11-CD0C-450C-936A-544055FC9F55}" type="datetimeFigureOut">
              <a:rPr lang="it-IT" smtClean="0"/>
              <a:t>08/12/2020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AE3DE-7A0D-4650-8549-B4BA99BE7AFF}" type="slidenum">
              <a:rPr lang="it-IT" smtClean="0"/>
              <a:t>‹N›</a:t>
            </a:fld>
            <a:endParaRPr lang="it-IT"/>
          </a:p>
        </p:txBody>
      </p:sp>
    </p:spTree>
    <p:extLst>
      <p:ext uri="{BB962C8B-B14F-4D97-AF65-F5344CB8AC3E}">
        <p14:creationId xmlns:p14="http://schemas.microsoft.com/office/powerpoint/2010/main" val="387505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Archeologia" TargetMode="External"/><Relationship Id="rId2" Type="http://schemas.openxmlformats.org/officeDocument/2006/relationships/hyperlink" Target="https://it.wikipedia.org/wiki/Patrimonio_dell'umanit%C3%A0" TargetMode="External"/><Relationship Id="rId1" Type="http://schemas.openxmlformats.org/officeDocument/2006/relationships/slideLayout" Target="../slideLayouts/slideLayout2.xml"/><Relationship Id="rId4" Type="http://schemas.openxmlformats.org/officeDocument/2006/relationships/hyperlink" Target="https://it.wikipedia.org/wiki/Tradizion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ugliainesclusiva.it/cartellate-pugliesi-ricet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incult.pptx" TargetMode="External"/><Relationship Id="rId2" Type="http://schemas.openxmlformats.org/officeDocument/2006/relationships/hyperlink" Target="https://www.youtube.com/watch?v=G02rdMxYfz0&amp;ab_channel=MuseoDiocesanoVicenza"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lamiasettimanasanta4a33.blogspot.com/2013/01/venerdi-di-passione-processione-dei.html" TargetMode="External"/><Relationship Id="rId2" Type="http://schemas.openxmlformats.org/officeDocument/2006/relationships/hyperlink" Target="http://lamiasettimanasanta4a33.blogspot.it/2013/01/confraternita-del-ss-rosario.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uglia.com/mola-di-bar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gJgkah9BhM&amp;ab_channel=webtvconversan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icette.giallozafferano.it/ricette-con-Olio-extravergine-d-oliva/" TargetMode="External"/><Relationship Id="rId2" Type="http://schemas.openxmlformats.org/officeDocument/2006/relationships/hyperlink" Target="https://ricette.giallozafferano.it/ricette-con-le-Uova-di-gallina/" TargetMode="External"/><Relationship Id="rId1" Type="http://schemas.openxmlformats.org/officeDocument/2006/relationships/slideLayout" Target="../slideLayouts/slideLayout2.xml"/><Relationship Id="rId4" Type="http://schemas.openxmlformats.org/officeDocument/2006/relationships/hyperlink" Target="https://ricette.giallozafferano.it/ricette-con-Scorza-di-lim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457" y="1484784"/>
            <a:ext cx="4074795" cy="1286857"/>
          </a:xfrm>
        </p:spPr>
        <p:txBody>
          <a:bodyPr/>
          <a:lstStyle/>
          <a:p>
            <a:endParaRPr lang="it-IT" dirty="0"/>
          </a:p>
        </p:txBody>
      </p:sp>
      <p:sp>
        <p:nvSpPr>
          <p:cNvPr id="3" name="Sottotitolo 2"/>
          <p:cNvSpPr>
            <a:spLocks noGrp="1"/>
          </p:cNvSpPr>
          <p:nvPr>
            <p:ph type="subTitle" idx="1"/>
          </p:nvPr>
        </p:nvSpPr>
        <p:spPr/>
        <p:txBody>
          <a:bodyPr>
            <a:normAutofit fontScale="62500" lnSpcReduction="20000"/>
          </a:bodyPr>
          <a:lstStyle/>
          <a:p>
            <a:pPr algn="l"/>
            <a:endParaRPr lang="it-IT" sz="3600" b="0" i="0" u="none" strike="noStrike" baseline="0" dirty="0">
              <a:solidFill>
                <a:srgbClr val="000000"/>
              </a:solidFill>
              <a:latin typeface="Arial"/>
            </a:endParaRPr>
          </a:p>
          <a:p>
            <a:r>
              <a:rPr lang="en-US" sz="3600" b="0" i="0" u="none" strike="noStrike" baseline="0" dirty="0">
                <a:solidFill>
                  <a:srgbClr val="000000"/>
                </a:solidFill>
                <a:latin typeface="Arial"/>
              </a:rPr>
              <a:t> </a:t>
            </a:r>
            <a:r>
              <a:rPr lang="en-US" b="1" i="0" u="none" strike="noStrike" baseline="0" dirty="0">
                <a:solidFill>
                  <a:srgbClr val="00B050"/>
                </a:solidFill>
                <a:latin typeface="Arial"/>
              </a:rPr>
              <a:t>INCULT: Living Intangible Culture (Erasmus+)</a:t>
            </a:r>
          </a:p>
          <a:p>
            <a:endParaRPr lang="it-IT" dirty="0">
              <a:solidFill>
                <a:srgbClr val="00B050"/>
              </a:solidFill>
            </a:endParaRPr>
          </a:p>
          <a:p>
            <a:r>
              <a:rPr lang="it-IT" dirty="0">
                <a:solidFill>
                  <a:srgbClr val="00B050"/>
                </a:solidFill>
              </a:rPr>
              <a:t> </a:t>
            </a:r>
            <a:r>
              <a:rPr lang="it-IT" b="1" dirty="0">
                <a:solidFill>
                  <a:srgbClr val="00B050"/>
                </a:solidFill>
              </a:rPr>
              <a:t>3. Meeting</a:t>
            </a:r>
            <a:endParaRPr lang="it-IT" dirty="0">
              <a:solidFill>
                <a:srgbClr val="00B050"/>
              </a:solidFill>
            </a:endParaRPr>
          </a:p>
          <a:p>
            <a:r>
              <a:rPr lang="en-US" b="1" i="0" u="none" strike="noStrike" baseline="0" dirty="0">
                <a:solidFill>
                  <a:srgbClr val="000000"/>
                </a:solidFill>
                <a:latin typeface="Arial"/>
              </a:rPr>
              <a:t> </a:t>
            </a:r>
            <a:r>
              <a:rPr lang="en-US" b="0" i="0" u="none" strike="noStrike" baseline="0" dirty="0">
                <a:solidFill>
                  <a:srgbClr val="000000"/>
                </a:solidFill>
                <a:latin typeface="Arial"/>
              </a:rPr>
              <a:t>	</a:t>
            </a:r>
          </a:p>
          <a:p>
            <a:endParaRPr lang="it-IT" dirty="0"/>
          </a:p>
        </p:txBody>
      </p:sp>
      <p:pic>
        <p:nvPicPr>
          <p:cNvPr id="4" name="Immagine 3" descr="C:\Users\Giovanna\Desktop\LOGO FEDERUNI.PNG"/>
          <p:cNvPicPr/>
          <p:nvPr/>
        </p:nvPicPr>
        <p:blipFill>
          <a:blip r:embed="rId2">
            <a:extLst>
              <a:ext uri="{28A0092B-C50C-407E-A947-70E740481C1C}">
                <a14:useLocalDpi xmlns:a14="http://schemas.microsoft.com/office/drawing/2010/main" val="0"/>
              </a:ext>
            </a:extLst>
          </a:blip>
          <a:srcRect/>
          <a:stretch>
            <a:fillRect/>
          </a:stretch>
        </p:blipFill>
        <p:spPr bwMode="auto">
          <a:xfrm>
            <a:off x="2209458" y="1412776"/>
            <a:ext cx="4074795" cy="1358865"/>
          </a:xfrm>
          <a:prstGeom prst="rect">
            <a:avLst/>
          </a:prstGeom>
          <a:noFill/>
          <a:ln>
            <a:noFill/>
          </a:ln>
        </p:spPr>
      </p:pic>
    </p:spTree>
    <p:extLst>
      <p:ext uri="{BB962C8B-B14F-4D97-AF65-F5344CB8AC3E}">
        <p14:creationId xmlns:p14="http://schemas.microsoft.com/office/powerpoint/2010/main" val="1686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nSpc>
                <a:spcPct val="120000"/>
              </a:lnSpc>
              <a:spcBef>
                <a:spcPts val="2000"/>
              </a:spcBef>
              <a:spcAft>
                <a:spcPts val="800"/>
              </a:spcAft>
            </a:pPr>
            <a:r>
              <a:rPr lang="it-IT" sz="3600" b="1" kern="1400" cap="all" spc="70" dirty="0" err="1" smtClean="0">
                <a:solidFill>
                  <a:srgbClr val="4472C4"/>
                </a:solidFill>
                <a:latin typeface="Trebuchet MS"/>
                <a:ea typeface="Microsoft YaHei"/>
                <a:cs typeface="Times New Roman"/>
              </a:rPr>
              <a:t>scarcelle</a:t>
            </a:r>
            <a:r>
              <a:rPr lang="it-IT" sz="3600" b="1" kern="1400" cap="all" spc="70" dirty="0" smtClean="0">
                <a:solidFill>
                  <a:srgbClr val="4472C4"/>
                </a:solidFill>
                <a:latin typeface="Trebuchet MS"/>
                <a:ea typeface="Microsoft YaHei"/>
                <a:cs typeface="Times New Roman"/>
              </a:rPr>
              <a:t> </a:t>
            </a:r>
            <a:r>
              <a:rPr lang="it-IT" sz="3600" b="1" kern="1400" cap="all" spc="70" dirty="0">
                <a:solidFill>
                  <a:srgbClr val="4472C4"/>
                </a:solidFill>
                <a:latin typeface="Trebuchet MS"/>
                <a:ea typeface="Microsoft YaHei"/>
                <a:cs typeface="Times New Roman"/>
              </a:rPr>
              <a:t>pasquali</a:t>
            </a:r>
            <a:endParaRPr lang="it-IT" dirty="0"/>
          </a:p>
        </p:txBody>
      </p:sp>
      <p:sp>
        <p:nvSpPr>
          <p:cNvPr id="3" name="Segnaposto contenuto 2"/>
          <p:cNvSpPr>
            <a:spLocks noGrp="1"/>
          </p:cNvSpPr>
          <p:nvPr>
            <p:ph idx="1"/>
          </p:nvPr>
        </p:nvSpPr>
        <p:spPr/>
        <p:txBody>
          <a:bodyPr>
            <a:normAutofit fontScale="25000" lnSpcReduction="20000"/>
          </a:bodyPr>
          <a:lstStyle/>
          <a:p>
            <a:pPr>
              <a:lnSpc>
                <a:spcPct val="120000"/>
              </a:lnSpc>
              <a:spcBef>
                <a:spcPts val="2000"/>
              </a:spcBef>
              <a:spcAft>
                <a:spcPts val="800"/>
              </a:spcAft>
            </a:pPr>
            <a:r>
              <a:rPr lang="it-IT" sz="9600" b="1" kern="0" cap="all" spc="60" dirty="0">
                <a:solidFill>
                  <a:srgbClr val="4472C4"/>
                </a:solidFill>
                <a:latin typeface="Trebuchet MS"/>
                <a:ea typeface="Microsoft YaHei"/>
                <a:cs typeface="Times New Roman"/>
              </a:rPr>
              <a:t>Preparazione</a:t>
            </a:r>
          </a:p>
          <a:p>
            <a:pPr algn="just">
              <a:lnSpc>
                <a:spcPct val="120000"/>
              </a:lnSpc>
              <a:spcAft>
                <a:spcPts val="600"/>
              </a:spcAft>
            </a:pPr>
            <a:r>
              <a:rPr lang="it-IT" sz="9600" b="1" dirty="0">
                <a:solidFill>
                  <a:srgbClr val="C00000"/>
                </a:solidFill>
                <a:latin typeface="Georgia"/>
                <a:ea typeface="Georgia"/>
                <a:cs typeface="Times New Roman"/>
              </a:rPr>
              <a:t>Versare in una ciotola tutti gli ingredienti e impastare con le mani il tutto. Una volta ottenuto un composto omogeneo ed elastico, dategli una forma sferica, quindi coprite con uno strofinaccio da cucina e lasciate riposare per 30 minuti a temperatura ambiente. Bollire le uova per 9 minuti. Una volta che l'impasto delle </a:t>
            </a:r>
            <a:r>
              <a:rPr lang="it-IT" sz="9600" b="1" dirty="0" err="1">
                <a:solidFill>
                  <a:srgbClr val="C00000"/>
                </a:solidFill>
                <a:latin typeface="Georgia"/>
                <a:ea typeface="Georgia"/>
                <a:cs typeface="Times New Roman"/>
              </a:rPr>
              <a:t>scarcelle</a:t>
            </a:r>
            <a:r>
              <a:rPr lang="it-IT" sz="9600" b="1" dirty="0">
                <a:solidFill>
                  <a:srgbClr val="C00000"/>
                </a:solidFill>
                <a:latin typeface="Georgia"/>
                <a:ea typeface="Georgia"/>
                <a:cs typeface="Times New Roman"/>
              </a:rPr>
              <a:t> avrà riposato aiutandovi con un tarocco dividetelo in 12 porzioni da circa 75 g l'una. A questo punto utilizzando i polpastrelli date a ciascun pezzo la forma di un filone.</a:t>
            </a:r>
            <a:endParaRPr lang="it-IT" sz="9600" dirty="0">
              <a:solidFill>
                <a:srgbClr val="C45911"/>
              </a:solidFill>
              <a:latin typeface="Georgia"/>
              <a:ea typeface="Georgia"/>
              <a:cs typeface="Times New Roman"/>
            </a:endParaRPr>
          </a:p>
          <a:p>
            <a:pPr>
              <a:lnSpc>
                <a:spcPct val="120000"/>
              </a:lnSpc>
              <a:spcAft>
                <a:spcPts val="600"/>
              </a:spcAft>
            </a:pPr>
            <a:r>
              <a:rPr lang="it-IT" sz="9600" b="1" dirty="0">
                <a:solidFill>
                  <a:srgbClr val="C00000"/>
                </a:solidFill>
                <a:latin typeface="Georgia"/>
                <a:ea typeface="Georgia"/>
                <a:cs typeface="Times New Roman"/>
              </a:rPr>
              <a:t> </a:t>
            </a:r>
            <a:endParaRPr lang="it-IT" sz="9600" dirty="0">
              <a:solidFill>
                <a:srgbClr val="C45911"/>
              </a:solidFill>
              <a:latin typeface="Georgia"/>
              <a:ea typeface="Georgia"/>
              <a:cs typeface="Times New Roman"/>
            </a:endParaRPr>
          </a:p>
          <a:p>
            <a:pPr>
              <a:lnSpc>
                <a:spcPct val="120000"/>
              </a:lnSpc>
              <a:spcAft>
                <a:spcPts val="600"/>
              </a:spcAft>
            </a:pPr>
            <a:r>
              <a:rPr lang="it-IT" b="1" dirty="0">
                <a:solidFill>
                  <a:srgbClr val="C00000"/>
                </a:solidFill>
                <a:latin typeface="Georgia"/>
                <a:ea typeface="Georgia"/>
                <a:cs typeface="Times New Roman"/>
              </a:rPr>
              <a:t> </a:t>
            </a:r>
            <a:endParaRPr lang="it-IT" sz="2800" dirty="0">
              <a:solidFill>
                <a:srgbClr val="C45911"/>
              </a:solidFill>
              <a:latin typeface="Georgia"/>
              <a:ea typeface="Georgia"/>
              <a:cs typeface="Times New Roman"/>
            </a:endParaRPr>
          </a:p>
          <a:p>
            <a:pPr>
              <a:lnSpc>
                <a:spcPct val="120000"/>
              </a:lnSpc>
              <a:spcAft>
                <a:spcPts val="600"/>
              </a:spcAft>
            </a:pPr>
            <a:r>
              <a:rPr lang="it-IT" b="1" dirty="0">
                <a:solidFill>
                  <a:srgbClr val="C00000"/>
                </a:solidFill>
                <a:latin typeface="Georgia"/>
                <a:ea typeface="Georgia"/>
                <a:cs typeface="Times New Roman"/>
              </a:rPr>
              <a:t> </a:t>
            </a:r>
            <a:endParaRPr lang="it-IT" sz="2800" dirty="0">
              <a:solidFill>
                <a:srgbClr val="C45911"/>
              </a:solidFill>
              <a:latin typeface="Georgia"/>
              <a:ea typeface="Georgia"/>
              <a:cs typeface="Times New Roman"/>
            </a:endParaRPr>
          </a:p>
          <a:p>
            <a:pPr>
              <a:lnSpc>
                <a:spcPct val="120000"/>
              </a:lnSpc>
              <a:spcAft>
                <a:spcPts val="600"/>
              </a:spcAft>
            </a:pPr>
            <a:r>
              <a:rPr lang="it-IT" b="1" dirty="0">
                <a:solidFill>
                  <a:srgbClr val="C00000"/>
                </a:solidFill>
                <a:latin typeface="Georgia"/>
                <a:ea typeface="Georgia"/>
                <a:cs typeface="Times New Roman"/>
              </a:rPr>
              <a:t> </a:t>
            </a:r>
            <a:endParaRPr lang="it-IT" sz="2800" dirty="0">
              <a:solidFill>
                <a:srgbClr val="C45911"/>
              </a:solidFill>
              <a:latin typeface="Georgia"/>
              <a:ea typeface="Georgia"/>
              <a:cs typeface="Times New Roman"/>
            </a:endParaRPr>
          </a:p>
          <a:p>
            <a:pPr>
              <a:lnSpc>
                <a:spcPct val="120000"/>
              </a:lnSpc>
              <a:spcAft>
                <a:spcPts val="600"/>
              </a:spcAft>
            </a:pPr>
            <a:r>
              <a:rPr lang="it-IT" b="1" dirty="0">
                <a:solidFill>
                  <a:srgbClr val="000000"/>
                </a:solidFill>
                <a:latin typeface="Georgia"/>
                <a:ea typeface="Georgia"/>
                <a:cs typeface="Times New Roman"/>
              </a:rPr>
              <a:t> </a:t>
            </a:r>
            <a:endParaRPr lang="it-IT" sz="2800" dirty="0">
              <a:solidFill>
                <a:srgbClr val="C45911"/>
              </a:solidFill>
              <a:latin typeface="Georgia"/>
              <a:ea typeface="Georgia"/>
              <a:cs typeface="Times New Roman"/>
            </a:endParaRPr>
          </a:p>
          <a:p>
            <a:endParaRPr lang="it-IT" dirty="0"/>
          </a:p>
        </p:txBody>
      </p:sp>
    </p:spTree>
    <p:extLst>
      <p:ext uri="{BB962C8B-B14F-4D97-AF65-F5344CB8AC3E}">
        <p14:creationId xmlns:p14="http://schemas.microsoft.com/office/powerpoint/2010/main" val="426733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orecchiette</a:t>
            </a:r>
          </a:p>
        </p:txBody>
      </p:sp>
      <p:pic>
        <p:nvPicPr>
          <p:cNvPr id="4" name="Segnaposto contenuto 3"/>
          <p:cNvPicPr>
            <a:picLocks noGrp="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76374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orecchiette</a:t>
            </a:r>
          </a:p>
        </p:txBody>
      </p:sp>
      <p:sp>
        <p:nvSpPr>
          <p:cNvPr id="3" name="Segnaposto contenuto 2"/>
          <p:cNvSpPr>
            <a:spLocks noGrp="1"/>
          </p:cNvSpPr>
          <p:nvPr>
            <p:ph idx="1"/>
          </p:nvPr>
        </p:nvSpPr>
        <p:spPr/>
        <p:txBody>
          <a:bodyPr/>
          <a:lstStyle/>
          <a:p>
            <a:pPr>
              <a:lnSpc>
                <a:spcPct val="120000"/>
              </a:lnSpc>
              <a:spcBef>
                <a:spcPts val="2000"/>
              </a:spcBef>
              <a:spcAft>
                <a:spcPts val="800"/>
              </a:spcAft>
            </a:pPr>
            <a:r>
              <a:rPr lang="it-IT" sz="2400" b="1" kern="0" cap="all" spc="60" dirty="0">
                <a:solidFill>
                  <a:srgbClr val="4472C4"/>
                </a:solidFill>
                <a:latin typeface="Trebuchet MS"/>
                <a:ea typeface="Microsoft YaHei"/>
                <a:cs typeface="Times New Roman"/>
              </a:rPr>
              <a:t>Ingredienti:</a:t>
            </a:r>
          </a:p>
          <a:p>
            <a:pPr lvl="0">
              <a:lnSpc>
                <a:spcPct val="120000"/>
              </a:lnSpc>
              <a:buSzPts val="1500"/>
              <a:buFont typeface="Trebuchet MS"/>
              <a:buChar char="-"/>
            </a:pPr>
            <a:r>
              <a:rPr lang="it-IT" sz="2400" b="1" dirty="0">
                <a:solidFill>
                  <a:srgbClr val="C00000"/>
                </a:solidFill>
                <a:latin typeface="Georgia"/>
                <a:ea typeface="Microsoft YaHei"/>
                <a:cs typeface="Times New Roman"/>
              </a:rPr>
              <a:t>500 gr. di semola;</a:t>
            </a:r>
            <a:endParaRPr lang="it-IT" sz="2400" dirty="0">
              <a:solidFill>
                <a:srgbClr val="C45911"/>
              </a:solidFill>
              <a:latin typeface="Georgia"/>
              <a:ea typeface="Microsoft YaHei"/>
              <a:cs typeface="Times New Roman"/>
            </a:endParaRPr>
          </a:p>
          <a:p>
            <a:pPr lvl="0">
              <a:lnSpc>
                <a:spcPct val="120000"/>
              </a:lnSpc>
              <a:spcAft>
                <a:spcPts val="600"/>
              </a:spcAft>
              <a:buSzPts val="1500"/>
              <a:buFont typeface="Trebuchet MS"/>
              <a:buChar char="-"/>
            </a:pPr>
            <a:r>
              <a:rPr lang="it-IT" sz="2400" b="1" dirty="0">
                <a:solidFill>
                  <a:srgbClr val="C00000"/>
                </a:solidFill>
                <a:latin typeface="Georgia"/>
                <a:ea typeface="Microsoft YaHei"/>
                <a:cs typeface="Times New Roman"/>
              </a:rPr>
              <a:t>200 gr. di acqua.</a:t>
            </a:r>
          </a:p>
          <a:p>
            <a:pPr>
              <a:lnSpc>
                <a:spcPct val="120000"/>
              </a:lnSpc>
              <a:spcAft>
                <a:spcPts val="600"/>
              </a:spcAft>
            </a:pPr>
            <a:r>
              <a:rPr lang="it-IT" sz="2400" b="1" dirty="0">
                <a:solidFill>
                  <a:srgbClr val="C00000"/>
                </a:solidFill>
                <a:latin typeface="Georgia"/>
                <a:ea typeface="Georgia"/>
                <a:cs typeface="Times New Roman"/>
              </a:rPr>
              <a:t>4 porzioni </a:t>
            </a:r>
            <a:endParaRPr lang="it-IT" sz="2400" dirty="0">
              <a:solidFill>
                <a:srgbClr val="C45911"/>
              </a:solidFill>
              <a:latin typeface="Georgia"/>
              <a:ea typeface="Georgia"/>
              <a:cs typeface="Times New Roman"/>
            </a:endParaRPr>
          </a:p>
          <a:p>
            <a:pPr>
              <a:lnSpc>
                <a:spcPct val="120000"/>
              </a:lnSpc>
              <a:spcAft>
                <a:spcPts val="600"/>
              </a:spcAft>
            </a:pPr>
            <a:r>
              <a:rPr lang="it-IT" sz="2400" b="1" dirty="0">
                <a:solidFill>
                  <a:srgbClr val="C00000"/>
                </a:solidFill>
                <a:latin typeface="Georgia"/>
                <a:ea typeface="Georgia"/>
                <a:cs typeface="Times New Roman"/>
              </a:rPr>
              <a:t>Tempo di preparazione: 1 ora e 30 minuti per preparazione. </a:t>
            </a:r>
            <a:endParaRPr lang="it-IT" sz="2400" dirty="0">
              <a:solidFill>
                <a:srgbClr val="C45911"/>
              </a:solidFill>
              <a:latin typeface="Georgia"/>
              <a:ea typeface="Georgia"/>
              <a:cs typeface="Times New Roman"/>
            </a:endParaRPr>
          </a:p>
          <a:p>
            <a:pPr>
              <a:lnSpc>
                <a:spcPct val="120000"/>
              </a:lnSpc>
              <a:spcAft>
                <a:spcPts val="600"/>
              </a:spcAft>
            </a:pPr>
            <a:r>
              <a:rPr lang="it-IT" sz="2400" b="1" dirty="0">
                <a:solidFill>
                  <a:srgbClr val="C00000"/>
                </a:solidFill>
                <a:latin typeface="Georgia"/>
                <a:ea typeface="Georgia"/>
                <a:cs typeface="Times New Roman"/>
              </a:rPr>
              <a:t>5 minuti di cottura.</a:t>
            </a:r>
            <a:endParaRPr lang="it-IT" sz="2400" dirty="0">
              <a:solidFill>
                <a:srgbClr val="C45911"/>
              </a:solidFill>
              <a:latin typeface="Georgia"/>
              <a:ea typeface="Georgia"/>
              <a:cs typeface="Times New Roman"/>
            </a:endParaRPr>
          </a:p>
          <a:p>
            <a:pPr>
              <a:lnSpc>
                <a:spcPct val="120000"/>
              </a:lnSpc>
              <a:spcAft>
                <a:spcPts val="600"/>
              </a:spcAft>
            </a:pPr>
            <a:r>
              <a:rPr lang="it-IT" sz="2400" b="1" dirty="0">
                <a:solidFill>
                  <a:srgbClr val="C00000"/>
                </a:solidFill>
                <a:latin typeface="Georgia"/>
                <a:ea typeface="Georgia"/>
                <a:cs typeface="Times New Roman"/>
              </a:rPr>
              <a:t> </a:t>
            </a:r>
            <a:endParaRPr lang="it-IT" sz="2400" dirty="0">
              <a:solidFill>
                <a:srgbClr val="C45911"/>
              </a:solidFill>
              <a:latin typeface="Georgia"/>
              <a:ea typeface="Georgia"/>
              <a:cs typeface="Times New Roman"/>
            </a:endParaRPr>
          </a:p>
          <a:p>
            <a:pPr lvl="0">
              <a:lnSpc>
                <a:spcPct val="120000"/>
              </a:lnSpc>
              <a:spcAft>
                <a:spcPts val="600"/>
              </a:spcAft>
              <a:buSzPts val="1500"/>
              <a:buFont typeface="Trebuchet MS"/>
              <a:buChar char="-"/>
            </a:pPr>
            <a:endParaRPr lang="it-IT" sz="2400" dirty="0">
              <a:solidFill>
                <a:srgbClr val="C45911"/>
              </a:solidFill>
              <a:latin typeface="Georgia"/>
              <a:ea typeface="Microsoft YaHei"/>
              <a:cs typeface="Times New Roman"/>
            </a:endParaRPr>
          </a:p>
          <a:p>
            <a:endParaRPr lang="it-IT" dirty="0"/>
          </a:p>
        </p:txBody>
      </p:sp>
    </p:spTree>
    <p:extLst>
      <p:ext uri="{BB962C8B-B14F-4D97-AF65-F5344CB8AC3E}">
        <p14:creationId xmlns:p14="http://schemas.microsoft.com/office/powerpoint/2010/main" val="265847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orecchiette</a:t>
            </a:r>
          </a:p>
        </p:txBody>
      </p:sp>
      <p:sp>
        <p:nvSpPr>
          <p:cNvPr id="3" name="Segnaposto contenuto 2"/>
          <p:cNvSpPr>
            <a:spLocks noGrp="1"/>
          </p:cNvSpPr>
          <p:nvPr>
            <p:ph idx="1"/>
          </p:nvPr>
        </p:nvSpPr>
        <p:spPr/>
        <p:txBody>
          <a:bodyPr>
            <a:normAutofit fontScale="25000" lnSpcReduction="20000"/>
          </a:bodyPr>
          <a:lstStyle/>
          <a:p>
            <a:pPr algn="just">
              <a:lnSpc>
                <a:spcPct val="120000"/>
              </a:lnSpc>
              <a:spcBef>
                <a:spcPts val="2000"/>
              </a:spcBef>
              <a:spcAft>
                <a:spcPts val="800"/>
              </a:spcAft>
            </a:pPr>
            <a:r>
              <a:rPr lang="it-IT" sz="7200" b="1" kern="0" cap="all" spc="60" dirty="0">
                <a:solidFill>
                  <a:srgbClr val="4472C4"/>
                </a:solidFill>
                <a:latin typeface="Trebuchet MS"/>
                <a:ea typeface="Microsoft YaHei"/>
                <a:cs typeface="Times New Roman"/>
              </a:rPr>
              <a:t>Preparazione</a:t>
            </a:r>
          </a:p>
          <a:p>
            <a:pPr algn="just">
              <a:lnSpc>
                <a:spcPct val="120000"/>
              </a:lnSpc>
              <a:spcAft>
                <a:spcPts val="0"/>
              </a:spcAft>
            </a:pPr>
            <a:r>
              <a:rPr lang="it-IT" sz="7200" b="1" dirty="0">
                <a:solidFill>
                  <a:srgbClr val="C00000"/>
                </a:solidFill>
                <a:latin typeface="Georgia"/>
                <a:ea typeface="Times New Roman"/>
                <a:cs typeface="Arial"/>
              </a:rPr>
              <a:t>Disporre la semola di grano duro sul piano di lavoro a fontana, realizzando un buco nel centro dove andremo a versare l'acqua e impastare fino a quando non si raggiunge la giusta consistenza. Stendere l'impasto con il palmo della mano, dall'alto verso il basso, per verificare che la semola sia amalgamata bene con l'acqua, non deve presentare delle ruvidità. In questo caso aggiungiamo ancora un po' di acqua e procediamo con l'impasto fino a quando non diventa liscio. Separare tanti panetti dall'impasto principale e formare dei rotoli, del diametro di circa, 1,5cm. Tagliare tante fettine di circa 1 cm e lavorare i singoli pezzettini con la punta del coltello, trascinandoli verso di noi e arrotolandoli intorno al pollice dell'altra mano per dare la forma tipica dell'orecchietta. Una volta pronte, disporre le orecchiette separate sul piano di lavoro, all'aria, tutta la notte. </a:t>
            </a:r>
            <a:endParaRPr lang="it-IT" sz="7200" dirty="0">
              <a:solidFill>
                <a:srgbClr val="C45911"/>
              </a:solidFill>
              <a:latin typeface="Georgia"/>
              <a:ea typeface="Georgia"/>
              <a:cs typeface="Times New Roman"/>
            </a:endParaRPr>
          </a:p>
          <a:p>
            <a:pPr algn="just" fontAlgn="base">
              <a:lnSpc>
                <a:spcPts val="1800"/>
              </a:lnSpc>
              <a:spcAft>
                <a:spcPts val="0"/>
              </a:spcAft>
            </a:pPr>
            <a:r>
              <a:rPr lang="it-IT" b="1" dirty="0">
                <a:solidFill>
                  <a:srgbClr val="C00000"/>
                </a:solidFill>
                <a:latin typeface="Georgia"/>
                <a:ea typeface="Times New Roman"/>
                <a:cs typeface="Tahoma"/>
              </a:rPr>
              <a:t> </a:t>
            </a:r>
            <a:endParaRPr lang="it-IT" sz="2800" dirty="0">
              <a:solidFill>
                <a:srgbClr val="C45911"/>
              </a:solidFill>
              <a:latin typeface="Georgia"/>
              <a:ea typeface="Georgia"/>
              <a:cs typeface="Times New Roman"/>
            </a:endParaRPr>
          </a:p>
          <a:p>
            <a:endParaRPr lang="it-IT" dirty="0"/>
          </a:p>
        </p:txBody>
      </p:sp>
    </p:spTree>
    <p:extLst>
      <p:ext uri="{BB962C8B-B14F-4D97-AF65-F5344CB8AC3E}">
        <p14:creationId xmlns:p14="http://schemas.microsoft.com/office/powerpoint/2010/main" val="21132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229600" cy="1143000"/>
          </a:xfrm>
        </p:spPr>
        <p:txBody>
          <a:bodyPr>
            <a:normAutofit fontScale="90000"/>
          </a:bodyPr>
          <a:lstStyle/>
          <a:p>
            <a:r>
              <a:rPr lang="it-IT" dirty="0"/>
              <a:t>ANTICHE RICETTE</a:t>
            </a:r>
            <a:br>
              <a:rPr lang="it-IT" dirty="0"/>
            </a:br>
            <a:r>
              <a:rPr lang="it-IT" dirty="0" err="1"/>
              <a:t>Riso,Patate</a:t>
            </a:r>
            <a:r>
              <a:rPr lang="it-IT" dirty="0"/>
              <a:t> e Carciofi</a:t>
            </a:r>
          </a:p>
        </p:txBody>
      </p:sp>
      <p:pic>
        <p:nvPicPr>
          <p:cNvPr id="4" name="Segnaposto contenuto 3"/>
          <p:cNvPicPr>
            <a:picLocks noGrp="1"/>
          </p:cNvPicPr>
          <p:nvPr>
            <p:ph idx="1"/>
          </p:nvPr>
        </p:nvPicPr>
        <p:blipFill>
          <a:blip r:embed="rId3"/>
          <a:stretch>
            <a:fillRect/>
          </a:stretch>
        </p:blipFill>
        <p:spPr>
          <a:xfrm>
            <a:off x="1331640" y="2348880"/>
            <a:ext cx="6552728" cy="3845024"/>
          </a:xfrm>
          <a:prstGeom prst="rect">
            <a:avLst/>
          </a:prstGeom>
        </p:spPr>
      </p:pic>
    </p:spTree>
    <p:extLst>
      <p:ext uri="{BB962C8B-B14F-4D97-AF65-F5344CB8AC3E}">
        <p14:creationId xmlns:p14="http://schemas.microsoft.com/office/powerpoint/2010/main" val="91156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Riso,Patate</a:t>
            </a:r>
            <a:r>
              <a:rPr lang="it-IT" dirty="0"/>
              <a:t> e Carciofi</a:t>
            </a:r>
            <a:br>
              <a:rPr lang="it-IT" dirty="0"/>
            </a:br>
            <a:r>
              <a:rPr lang="it-IT" dirty="0"/>
              <a:t>Ingredienti</a:t>
            </a:r>
          </a:p>
        </p:txBody>
      </p:sp>
      <p:sp>
        <p:nvSpPr>
          <p:cNvPr id="3" name="Segnaposto contenuto 2"/>
          <p:cNvSpPr>
            <a:spLocks noGrp="1"/>
          </p:cNvSpPr>
          <p:nvPr>
            <p:ph idx="1"/>
          </p:nvPr>
        </p:nvSpPr>
        <p:spPr/>
        <p:txBody>
          <a:bodyPr>
            <a:normAutofit fontScale="62500" lnSpcReduction="20000"/>
          </a:bodyPr>
          <a:lstStyle/>
          <a:p>
            <a:pPr lvl="0">
              <a:lnSpc>
                <a:spcPct val="120000"/>
              </a:lnSpc>
              <a:buSzPts val="1500"/>
              <a:buFont typeface="Trebuchet MS"/>
              <a:buChar char="-"/>
            </a:pPr>
            <a:r>
              <a:rPr lang="it-IT" b="1" dirty="0">
                <a:solidFill>
                  <a:srgbClr val="C00000"/>
                </a:solidFill>
                <a:latin typeface="Georgia"/>
                <a:ea typeface="Microsoft YaHei"/>
                <a:cs typeface="Times New Roman"/>
              </a:rPr>
              <a:t>200 g di riso </a:t>
            </a:r>
            <a:r>
              <a:rPr lang="it-IT" b="1" dirty="0" err="1">
                <a:solidFill>
                  <a:srgbClr val="C00000"/>
                </a:solidFill>
                <a:latin typeface="Georgia"/>
                <a:ea typeface="Microsoft YaHei"/>
                <a:cs typeface="Times New Roman"/>
              </a:rPr>
              <a:t>carnaroli</a:t>
            </a:r>
            <a:r>
              <a:rPr lang="it-IT" b="1" dirty="0">
                <a:solidFill>
                  <a:srgbClr val="C00000"/>
                </a:solidFill>
                <a:latin typeface="Georgia"/>
                <a:ea typeface="Microsoft YaHei"/>
                <a:cs typeface="Times New Roman"/>
              </a:rPr>
              <a:t>; </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5 carciofi;</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2 patate;</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4-5 pomodorini;</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60 g di pecorino romano;</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30 g di parmigiano reggiano;</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olio extra vergine di oliva;</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1 cipolla bianca; </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prezzemolo tritato;</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pangrattato q.b.;</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sale;</a:t>
            </a:r>
            <a:endParaRPr lang="it-IT" sz="2800" dirty="0">
              <a:solidFill>
                <a:srgbClr val="C45911"/>
              </a:solidFill>
              <a:latin typeface="Georgia"/>
              <a:ea typeface="Microsoft YaHei"/>
              <a:cs typeface="Times New Roman"/>
            </a:endParaRPr>
          </a:p>
          <a:p>
            <a:pPr lvl="0">
              <a:lnSpc>
                <a:spcPct val="120000"/>
              </a:lnSpc>
              <a:spcAft>
                <a:spcPts val="600"/>
              </a:spcAft>
              <a:buSzPts val="1500"/>
              <a:buFont typeface="Trebuchet MS"/>
              <a:buChar char="-"/>
            </a:pPr>
            <a:r>
              <a:rPr lang="it-IT" b="1" dirty="0">
                <a:solidFill>
                  <a:srgbClr val="C00000"/>
                </a:solidFill>
                <a:latin typeface="Georgia"/>
                <a:ea typeface="Microsoft YaHei"/>
                <a:cs typeface="Times New Roman"/>
              </a:rPr>
              <a:t>pepe.</a:t>
            </a:r>
            <a:endParaRPr lang="it-IT" sz="2800" dirty="0">
              <a:solidFill>
                <a:srgbClr val="C45911"/>
              </a:solidFill>
              <a:latin typeface="Georgia"/>
              <a:ea typeface="Microsoft YaHei"/>
              <a:cs typeface="Times New Roman"/>
            </a:endParaRPr>
          </a:p>
          <a:p>
            <a:endParaRPr lang="it-IT" dirty="0"/>
          </a:p>
        </p:txBody>
      </p:sp>
    </p:spTree>
    <p:extLst>
      <p:ext uri="{BB962C8B-B14F-4D97-AF65-F5344CB8AC3E}">
        <p14:creationId xmlns:p14="http://schemas.microsoft.com/office/powerpoint/2010/main" val="222534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err="1">
                <a:solidFill>
                  <a:prstClr val="black"/>
                </a:solidFill>
              </a:rPr>
              <a:t>Riso,Patate</a:t>
            </a:r>
            <a:r>
              <a:rPr lang="it-IT" sz="4000" dirty="0">
                <a:solidFill>
                  <a:prstClr val="black"/>
                </a:solidFill>
              </a:rPr>
              <a:t> e Carciofi</a:t>
            </a:r>
            <a:endParaRPr lang="it-IT" dirty="0"/>
          </a:p>
        </p:txBody>
      </p:sp>
      <p:sp>
        <p:nvSpPr>
          <p:cNvPr id="3" name="Segnaposto contenuto 2"/>
          <p:cNvSpPr>
            <a:spLocks noGrp="1"/>
          </p:cNvSpPr>
          <p:nvPr>
            <p:ph idx="1"/>
          </p:nvPr>
        </p:nvSpPr>
        <p:spPr/>
        <p:txBody>
          <a:bodyPr>
            <a:normAutofit fontScale="62500" lnSpcReduction="20000"/>
          </a:bodyPr>
          <a:lstStyle/>
          <a:p>
            <a:pPr algn="just">
              <a:lnSpc>
                <a:spcPct val="120000"/>
              </a:lnSpc>
              <a:spcBef>
                <a:spcPts val="2000"/>
              </a:spcBef>
              <a:spcAft>
                <a:spcPts val="800"/>
              </a:spcAft>
            </a:pPr>
            <a:r>
              <a:rPr lang="it-IT" sz="4400" b="1" kern="0" cap="all" spc="60" dirty="0">
                <a:solidFill>
                  <a:srgbClr val="4472C4"/>
                </a:solidFill>
                <a:latin typeface="Trebuchet MS"/>
                <a:ea typeface="Microsoft YaHei"/>
                <a:cs typeface="Times New Roman"/>
              </a:rPr>
              <a:t>Preparazione</a:t>
            </a:r>
            <a:endParaRPr lang="it-IT" sz="3600" b="1" kern="0" cap="all" spc="60" dirty="0">
              <a:solidFill>
                <a:srgbClr val="4472C4"/>
              </a:solidFill>
              <a:latin typeface="Trebuchet MS"/>
              <a:ea typeface="Microsoft YaHei"/>
              <a:cs typeface="Times New Roman"/>
            </a:endParaRPr>
          </a:p>
          <a:p>
            <a:pPr algn="just" fontAlgn="base">
              <a:lnSpc>
                <a:spcPts val="1800"/>
              </a:lnSpc>
              <a:spcAft>
                <a:spcPts val="0"/>
              </a:spcAft>
            </a:pPr>
            <a:r>
              <a:rPr lang="it-IT" b="1" dirty="0">
                <a:solidFill>
                  <a:srgbClr val="C00000"/>
                </a:solidFill>
                <a:latin typeface="Georgia"/>
                <a:ea typeface="Times New Roman"/>
                <a:cs typeface="Tahoma"/>
              </a:rPr>
              <a:t>Pulire i carciofi. In una teglia grande mettere olio, un po' di cipolla, qualche pomodorino tagliato e spolverare di pangrattato. Coprire con uno strato di patate. Condire con olio, sale, prezzemolo, pepe e formaggio grattugiato. Fare uno strato di riso. Condire con olio, sale, pepe e formaggio grattugiato. Fare l'ultimo strato di patate e aggiungere anche qualche pomodorino tagliato. Condire con un generoso giro di olio, sale, pepe, prezzemolo, pangrattato e formaggio. Versare dell’acqua fredda da un bordo della teglia fino ad arrivare appena sotto l'ultimo strato di patate. Cuocere in forno preriscaldato a 240° statico per 25 minuti coperto con carta forno e alluminio; poi abbassare a 200° e continuare la cottura scoperta senza carta forno ed alluminio per circa 20-15 minuti fino a quando è ben dorata e l'acqua ben assorbita.</a:t>
            </a:r>
            <a:endParaRPr lang="it-IT" sz="2800" dirty="0">
              <a:solidFill>
                <a:srgbClr val="C45911"/>
              </a:solidFill>
              <a:latin typeface="Georgia"/>
              <a:ea typeface="Georgia"/>
              <a:cs typeface="Times New Roman"/>
            </a:endParaRPr>
          </a:p>
          <a:p>
            <a:endParaRPr lang="it-IT" dirty="0"/>
          </a:p>
        </p:txBody>
      </p:sp>
    </p:spTree>
    <p:extLst>
      <p:ext uri="{BB962C8B-B14F-4D97-AF65-F5344CB8AC3E}">
        <p14:creationId xmlns:p14="http://schemas.microsoft.com/office/powerpoint/2010/main" val="403628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80920" cy="854968"/>
          </a:xfrm>
        </p:spPr>
        <p:txBody>
          <a:bodyPr>
            <a:normAutofit fontScale="90000"/>
          </a:bodyPr>
          <a:lstStyle/>
          <a:p>
            <a:r>
              <a:rPr lang="it-IT" dirty="0" smtClean="0"/>
              <a:t/>
            </a:r>
            <a:br>
              <a:rPr lang="it-IT" dirty="0" smtClean="0"/>
            </a:br>
            <a:r>
              <a:rPr lang="it-IT" dirty="0" smtClean="0"/>
              <a:t>Tradizioni </a:t>
            </a:r>
            <a:r>
              <a:rPr lang="it-IT" dirty="0" err="1" smtClean="0"/>
              <a:t>Natalizie:</a:t>
            </a:r>
            <a:r>
              <a:rPr lang="it-IT" dirty="0" err="1"/>
              <a:t>Panzerotti</a:t>
            </a:r>
            <a:r>
              <a:rPr lang="it-IT" dirty="0"/>
              <a:t> </a:t>
            </a:r>
            <a:r>
              <a:rPr lang="it-IT" dirty="0" smtClean="0"/>
              <a:t/>
            </a:r>
            <a:br>
              <a:rPr lang="it-IT" dirty="0" smtClean="0"/>
            </a:br>
            <a:r>
              <a:rPr lang="it-IT" dirty="0" smtClean="0"/>
              <a:t> </a:t>
            </a:r>
            <a:endParaRPr lang="it-IT" dirty="0"/>
          </a:p>
        </p:txBody>
      </p:sp>
      <p:sp>
        <p:nvSpPr>
          <p:cNvPr id="3" name="Segnaposto contenuto 2"/>
          <p:cNvSpPr>
            <a:spLocks noGrp="1"/>
          </p:cNvSpPr>
          <p:nvPr>
            <p:ph idx="1"/>
          </p:nvPr>
        </p:nvSpPr>
        <p:spPr/>
        <p:txBody>
          <a:bodyPr/>
          <a:lstStyle/>
          <a:p>
            <a:endParaRPr lang="it-IT"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488832" cy="464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92" y="1493168"/>
            <a:ext cx="7488832" cy="464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98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t>
            </a:r>
            <a:r>
              <a:rPr lang="it-IT" dirty="0" smtClean="0"/>
              <a:t>anzerotti</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2800" dirty="0" smtClean="0"/>
              <a:t>Ingredienti:</a:t>
            </a:r>
          </a:p>
          <a:p>
            <a:r>
              <a:rPr lang="it-IT" sz="2800" dirty="0"/>
              <a:t>f</a:t>
            </a:r>
            <a:r>
              <a:rPr lang="it-IT" sz="2800" dirty="0" smtClean="0"/>
              <a:t>arina                 1Kg</a:t>
            </a:r>
          </a:p>
          <a:p>
            <a:r>
              <a:rPr lang="it-IT" sz="2800" dirty="0"/>
              <a:t>b</a:t>
            </a:r>
            <a:r>
              <a:rPr lang="it-IT" sz="2800" dirty="0" smtClean="0"/>
              <a:t>urro                  gr.50</a:t>
            </a:r>
          </a:p>
          <a:p>
            <a:r>
              <a:rPr lang="it-IT" sz="2800" dirty="0"/>
              <a:t>o</a:t>
            </a:r>
            <a:r>
              <a:rPr lang="it-IT" sz="2800" dirty="0" smtClean="0"/>
              <a:t>lio                     gr.50</a:t>
            </a:r>
          </a:p>
          <a:p>
            <a:r>
              <a:rPr lang="it-IT" sz="2800" dirty="0"/>
              <a:t>s</a:t>
            </a:r>
            <a:r>
              <a:rPr lang="it-IT" sz="2800" dirty="0" smtClean="0"/>
              <a:t>ale                     gr.22</a:t>
            </a:r>
          </a:p>
          <a:p>
            <a:r>
              <a:rPr lang="it-IT" sz="2800" dirty="0"/>
              <a:t>z</a:t>
            </a:r>
            <a:r>
              <a:rPr lang="it-IT" sz="2800" dirty="0" smtClean="0"/>
              <a:t>ucchero            gr.15</a:t>
            </a:r>
          </a:p>
          <a:p>
            <a:r>
              <a:rPr lang="it-IT" sz="2800" dirty="0"/>
              <a:t>l</a:t>
            </a:r>
            <a:r>
              <a:rPr lang="it-IT" sz="2800" dirty="0" smtClean="0"/>
              <a:t>ievito                 gr.30 </a:t>
            </a:r>
          </a:p>
          <a:p>
            <a:r>
              <a:rPr lang="it-IT" sz="2800" dirty="0"/>
              <a:t>l</a:t>
            </a:r>
            <a:r>
              <a:rPr lang="it-IT" sz="2800" dirty="0" smtClean="0"/>
              <a:t>atte                   dl. 2</a:t>
            </a:r>
          </a:p>
          <a:p>
            <a:r>
              <a:rPr lang="it-IT" sz="2800" dirty="0"/>
              <a:t>a</a:t>
            </a:r>
            <a:r>
              <a:rPr lang="it-IT" sz="2800" dirty="0" smtClean="0"/>
              <a:t>cqua                 quanto basta</a:t>
            </a:r>
            <a:endParaRPr lang="it-IT" sz="2800" dirty="0"/>
          </a:p>
        </p:txBody>
      </p:sp>
    </p:spTree>
    <p:extLst>
      <p:ext uri="{BB962C8B-B14F-4D97-AF65-F5344CB8AC3E}">
        <p14:creationId xmlns:p14="http://schemas.microsoft.com/office/powerpoint/2010/main" val="295200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Panzerotti</a:t>
            </a:r>
            <a:endParaRPr lang="it-IT" dirty="0"/>
          </a:p>
        </p:txBody>
      </p:sp>
      <p:sp>
        <p:nvSpPr>
          <p:cNvPr id="3" name="Segnaposto contenuto 2"/>
          <p:cNvSpPr>
            <a:spLocks noGrp="1"/>
          </p:cNvSpPr>
          <p:nvPr>
            <p:ph idx="1"/>
          </p:nvPr>
        </p:nvSpPr>
        <p:spPr/>
        <p:txBody>
          <a:bodyPr>
            <a:normAutofit/>
          </a:bodyPr>
          <a:lstStyle/>
          <a:p>
            <a:r>
              <a:rPr lang="it-IT" sz="2400" dirty="0" smtClean="0"/>
              <a:t>Stendere la farina a corona, mettere al centro gli ingredienti e aggiungere latte e acqua tiepidi. Lavorare l’impasto per 15 m. Lasciare la pasta coperta per 20 m. in un posto caldo. Appena cresciuto l’impasto per circa il doppio, tagliarla a tocchetti di 80g. Stendere col matterello, dando un forma tondeggiante dello spessore di circa 10 </a:t>
            </a:r>
            <a:r>
              <a:rPr lang="it-IT" sz="2400" dirty="0" err="1" smtClean="0"/>
              <a:t>cm.di</a:t>
            </a:r>
            <a:r>
              <a:rPr lang="it-IT" sz="2400" dirty="0" smtClean="0"/>
              <a:t> diametro. Spennellare lungo i bordi di olio </a:t>
            </a:r>
            <a:r>
              <a:rPr lang="it-IT" sz="2400" dirty="0" err="1" smtClean="0"/>
              <a:t>battuto.Intanto</a:t>
            </a:r>
            <a:r>
              <a:rPr lang="it-IT" sz="2400" dirty="0" smtClean="0"/>
              <a:t> preparare mozzarella tagliata a </a:t>
            </a:r>
            <a:r>
              <a:rPr lang="it-IT" sz="2400" dirty="0" err="1" smtClean="0"/>
              <a:t>pezzie</a:t>
            </a:r>
            <a:r>
              <a:rPr lang="it-IT" sz="2400" dirty="0" smtClean="0"/>
              <a:t> </a:t>
            </a:r>
            <a:r>
              <a:rPr lang="it-IT" sz="2400" dirty="0" err="1" smtClean="0"/>
              <a:t>metterlanello</a:t>
            </a:r>
            <a:r>
              <a:rPr lang="it-IT" sz="2400" dirty="0" smtClean="0"/>
              <a:t> scolapasta insieme con pomodoro pelati e capperi. Quindi sistemare un po’ di composto al centro della pasta stesa e chiudere ermeticamente a mezza luna .Friggerli in olio bollente.</a:t>
            </a:r>
          </a:p>
          <a:p>
            <a:endParaRPr lang="it-IT" sz="2400" dirty="0"/>
          </a:p>
        </p:txBody>
      </p:sp>
    </p:spTree>
    <p:extLst>
      <p:ext uri="{BB962C8B-B14F-4D97-AF65-F5344CB8AC3E}">
        <p14:creationId xmlns:p14="http://schemas.microsoft.com/office/powerpoint/2010/main" val="298627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solidFill>
                  <a:srgbClr val="00B050"/>
                </a:solidFill>
              </a:rPr>
              <a:t>COSA SI INTENDE PER BENI IMMATERIALI </a:t>
            </a:r>
          </a:p>
        </p:txBody>
      </p:sp>
      <p:sp>
        <p:nvSpPr>
          <p:cNvPr id="3" name="Segnaposto contenuto 2"/>
          <p:cNvSpPr>
            <a:spLocks noGrp="1"/>
          </p:cNvSpPr>
          <p:nvPr>
            <p:ph idx="1"/>
          </p:nvPr>
        </p:nvSpPr>
        <p:spPr/>
        <p:txBody>
          <a:bodyPr>
            <a:normAutofit fontScale="92500" lnSpcReduction="20000"/>
          </a:bodyPr>
          <a:lstStyle/>
          <a:p>
            <a:r>
              <a:rPr lang="it-IT" sz="3000" dirty="0">
                <a:solidFill>
                  <a:srgbClr val="202122"/>
                </a:solidFill>
                <a:latin typeface="Arial"/>
              </a:rPr>
              <a:t>I capolavori immateriali si affiancano ai </a:t>
            </a:r>
            <a:r>
              <a:rPr lang="it-IT" sz="3000" dirty="0">
                <a:solidFill>
                  <a:srgbClr val="0B0080"/>
                </a:solidFill>
                <a:latin typeface="Arial"/>
                <a:hlinkClick r:id="rId2" tooltip="Patrimonio dell'umanità"/>
              </a:rPr>
              <a:t>siti patrimonio dell'umanità</a:t>
            </a:r>
            <a:r>
              <a:rPr lang="it-IT" sz="3000" dirty="0">
                <a:solidFill>
                  <a:srgbClr val="202122"/>
                </a:solidFill>
                <a:latin typeface="Arial"/>
              </a:rPr>
              <a:t>: mentre questi ultimi rappresentano cose tangibili (come un parco naturale, una città o un complesso </a:t>
            </a:r>
            <a:r>
              <a:rPr lang="it-IT" sz="3000" dirty="0">
                <a:solidFill>
                  <a:srgbClr val="0B0080"/>
                </a:solidFill>
                <a:latin typeface="Arial"/>
                <a:hlinkClick r:id="rId3" tooltip="Archeologia"/>
              </a:rPr>
              <a:t>archeologico</a:t>
            </a:r>
            <a:r>
              <a:rPr lang="it-IT" sz="3000" dirty="0">
                <a:solidFill>
                  <a:srgbClr val="202122"/>
                </a:solidFill>
                <a:latin typeface="Arial"/>
              </a:rPr>
              <a:t>), i primi rappresentano antiche </a:t>
            </a:r>
            <a:r>
              <a:rPr lang="it-IT" sz="3000" dirty="0">
                <a:solidFill>
                  <a:srgbClr val="0B0080"/>
                </a:solidFill>
                <a:latin typeface="Arial"/>
                <a:hlinkClick r:id="rId4" tooltip="Tradizione"/>
              </a:rPr>
              <a:t>tradizioni</a:t>
            </a:r>
            <a:r>
              <a:rPr lang="it-IT" sz="3000" dirty="0">
                <a:solidFill>
                  <a:srgbClr val="202122"/>
                </a:solidFill>
                <a:latin typeface="Arial"/>
              </a:rPr>
              <a:t> che spesso non hanno una codificazione "scritta" ma sono tramandate oralmente nel corso delle generazioni. L'UNESCO si è posta il problema di salvaguardare questi capolavori per evitarne la scomparsa, allo stesso modo di come è già stato fatto per i beni materiali</a:t>
            </a:r>
            <a:endParaRPr lang="it-IT" dirty="0"/>
          </a:p>
        </p:txBody>
      </p:sp>
    </p:spTree>
    <p:extLst>
      <p:ext uri="{BB962C8B-B14F-4D97-AF65-F5344CB8AC3E}">
        <p14:creationId xmlns:p14="http://schemas.microsoft.com/office/powerpoint/2010/main" val="43000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Dolci natalizi</a:t>
            </a:r>
            <a:endParaRPr lang="it-IT" dirty="0"/>
          </a:p>
        </p:txBody>
      </p:sp>
      <p:sp>
        <p:nvSpPr>
          <p:cNvPr id="3" name="Segnaposto contenuto 2"/>
          <p:cNvSpPr>
            <a:spLocks noGrp="1"/>
          </p:cNvSpPr>
          <p:nvPr>
            <p:ph idx="1"/>
          </p:nvPr>
        </p:nvSpPr>
        <p:spPr>
          <a:xfrm>
            <a:off x="467544" y="1268760"/>
            <a:ext cx="8229600" cy="4525963"/>
          </a:xfrm>
        </p:spPr>
        <p:txBody>
          <a:bodyPr/>
          <a:lstStyle/>
          <a:p>
            <a:pPr marL="0" indent="0">
              <a:buNone/>
            </a:pPr>
            <a:r>
              <a:rPr lang="it-IT" dirty="0" err="1" smtClean="0"/>
              <a:t>Pettole</a:t>
            </a:r>
            <a:r>
              <a:rPr lang="it-IT" dirty="0" smtClean="0"/>
              <a:t> :</a:t>
            </a:r>
            <a:r>
              <a:rPr lang="it-IT" sz="1800" dirty="0" smtClean="0">
                <a:solidFill>
                  <a:srgbClr val="333333"/>
                </a:solidFill>
                <a:latin typeface="Work Sans"/>
              </a:rPr>
              <a:t>piccole </a:t>
            </a:r>
            <a:r>
              <a:rPr lang="it-IT" sz="1800" dirty="0">
                <a:solidFill>
                  <a:srgbClr val="333333"/>
                </a:solidFill>
                <a:latin typeface="Work Sans"/>
              </a:rPr>
              <a:t>sfere di pasta che vengono cotte in olio bollente, guarnite a piacere a seconda dei gusti e servite con mosto caldo o miele.</a:t>
            </a:r>
            <a:r>
              <a:rPr lang="it-IT" sz="1800" dirty="0" smtClean="0"/>
              <a:t>:</a:t>
            </a:r>
          </a:p>
          <a:p>
            <a:pPr marL="0" indent="0">
              <a:buNone/>
            </a:pP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5816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49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Dolci natalizi</a:t>
            </a:r>
            <a:endParaRPr lang="it-IT" dirty="0"/>
          </a:p>
        </p:txBody>
      </p:sp>
      <p:sp>
        <p:nvSpPr>
          <p:cNvPr id="3" name="Segnaposto contenuto 2"/>
          <p:cNvSpPr>
            <a:spLocks noGrp="1"/>
          </p:cNvSpPr>
          <p:nvPr>
            <p:ph idx="1"/>
          </p:nvPr>
        </p:nvSpPr>
        <p:spPr/>
        <p:txBody>
          <a:bodyPr/>
          <a:lstStyle/>
          <a:p>
            <a:r>
              <a:rPr lang="it-IT" sz="1800" b="1" u="sng" dirty="0" smtClean="0">
                <a:solidFill>
                  <a:srgbClr val="333333"/>
                </a:solidFill>
                <a:latin typeface="Work Sans"/>
                <a:hlinkClick r:id="rId2"/>
              </a:rPr>
              <a:t>Cartellate</a:t>
            </a:r>
            <a:r>
              <a:rPr lang="it-IT" sz="1800" b="1" dirty="0">
                <a:solidFill>
                  <a:srgbClr val="333333"/>
                </a:solidFill>
                <a:latin typeface="Work Sans"/>
              </a:rPr>
              <a:t> o </a:t>
            </a:r>
            <a:r>
              <a:rPr lang="it-IT" sz="1800" b="1" dirty="0" err="1">
                <a:solidFill>
                  <a:srgbClr val="333333"/>
                </a:solidFill>
                <a:latin typeface="Work Sans"/>
              </a:rPr>
              <a:t>carteddate</a:t>
            </a:r>
            <a:r>
              <a:rPr lang="it-IT" sz="1800" dirty="0">
                <a:solidFill>
                  <a:srgbClr val="333333"/>
                </a:solidFill>
                <a:latin typeface="Work Sans"/>
              </a:rPr>
              <a:t>: gustosi dolci a forma di anello che rappresenterebbero per tradizione le fasce o l’aureola di Gesù Bambino, oppure, a </a:t>
            </a:r>
            <a:r>
              <a:rPr lang="it-IT" sz="1800" dirty="0" smtClean="0">
                <a:solidFill>
                  <a:srgbClr val="333333"/>
                </a:solidFill>
                <a:latin typeface="Work Sans"/>
              </a:rPr>
              <a:t>seconda </a:t>
            </a:r>
            <a:r>
              <a:rPr lang="it-IT" sz="1800" dirty="0">
                <a:solidFill>
                  <a:srgbClr val="333333"/>
                </a:solidFill>
                <a:latin typeface="Work Sans"/>
              </a:rPr>
              <a:t>della lettura, la corona di spine del Cristo </a:t>
            </a:r>
            <a:r>
              <a:rPr lang="it-IT" sz="1800" dirty="0" smtClean="0">
                <a:solidFill>
                  <a:srgbClr val="333333"/>
                </a:solidFill>
                <a:latin typeface="Work Sans"/>
              </a:rPr>
              <a:t>crocifiss</a:t>
            </a:r>
            <a:r>
              <a:rPr lang="it-IT" dirty="0" smtClean="0">
                <a:solidFill>
                  <a:srgbClr val="333333"/>
                </a:solidFill>
                <a:latin typeface="Work Sans"/>
              </a:rPr>
              <a:t>o.</a:t>
            </a:r>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80929"/>
            <a:ext cx="536024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7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Dolci Natalizi</a:t>
            </a:r>
            <a:endParaRPr lang="it-IT" dirty="0"/>
          </a:p>
        </p:txBody>
      </p:sp>
      <p:sp>
        <p:nvSpPr>
          <p:cNvPr id="3" name="Segnaposto contenuto 2"/>
          <p:cNvSpPr>
            <a:spLocks noGrp="1"/>
          </p:cNvSpPr>
          <p:nvPr>
            <p:ph idx="1"/>
          </p:nvPr>
        </p:nvSpPr>
        <p:spPr/>
        <p:txBody>
          <a:bodyPr/>
          <a:lstStyle/>
          <a:p>
            <a:r>
              <a:rPr lang="it-IT" sz="1800" dirty="0" smtClean="0">
                <a:solidFill>
                  <a:srgbClr val="333333"/>
                </a:solidFill>
                <a:latin typeface="Work Sans"/>
              </a:rPr>
              <a:t>I </a:t>
            </a:r>
            <a:r>
              <a:rPr lang="it-IT" sz="1800" dirty="0" err="1" smtClean="0">
                <a:solidFill>
                  <a:srgbClr val="333333"/>
                </a:solidFill>
                <a:latin typeface="Work Sans"/>
              </a:rPr>
              <a:t>porcedduzzi</a:t>
            </a:r>
            <a:r>
              <a:rPr lang="it-IT" sz="1800" dirty="0" smtClean="0">
                <a:solidFill>
                  <a:srgbClr val="333333"/>
                </a:solidFill>
                <a:latin typeface="Work Sans"/>
              </a:rPr>
              <a:t>:  frittelle </a:t>
            </a:r>
            <a:r>
              <a:rPr lang="it-IT" sz="1800" dirty="0">
                <a:solidFill>
                  <a:srgbClr val="333333"/>
                </a:solidFill>
                <a:latin typeface="Work Sans"/>
              </a:rPr>
              <a:t>di piccolissime dimensioni servite con zucchero e miele</a:t>
            </a:r>
            <a:r>
              <a:rPr lang="it-IT" dirty="0" smtClean="0">
                <a:solidFill>
                  <a:srgbClr val="333333"/>
                </a:solidFill>
                <a:latin typeface="Work Sans"/>
              </a:rPr>
              <a:t>. </a:t>
            </a:r>
          </a:p>
          <a:p>
            <a:pPr marL="0" indent="0">
              <a:buNone/>
            </a:pPr>
            <a:r>
              <a:rPr lang="it-IT" dirty="0" smtClean="0">
                <a:solidFill>
                  <a:srgbClr val="333333"/>
                </a:solidFill>
                <a:latin typeface="Work Sans"/>
              </a:rPr>
              <a:t>                </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708920"/>
            <a:ext cx="5588868"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92" y="2708920"/>
            <a:ext cx="5588868"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742" y="2708920"/>
            <a:ext cx="5588868" cy="300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90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6388" y="5715000"/>
            <a:ext cx="8229600" cy="1143000"/>
          </a:xfrm>
        </p:spPr>
        <p:txBody>
          <a:bodyPr>
            <a:normAutofit fontScale="90000"/>
          </a:bodyPr>
          <a:lstStyle/>
          <a:p>
            <a:r>
              <a:rPr lang="it-IT" dirty="0" smtClean="0"/>
              <a:t/>
            </a:r>
            <a:br>
              <a:rPr lang="it-IT" dirty="0" smtClean="0"/>
            </a:br>
            <a:r>
              <a:rPr lang="it-IT" dirty="0"/>
              <a:t/>
            </a:r>
            <a:br>
              <a:rPr lang="it-IT" dirty="0"/>
            </a:b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smtClean="0"/>
              <a:t>                      </a:t>
            </a: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lgn="ctr">
              <a:buNone/>
            </a:pPr>
            <a:endParaRPr lang="it-IT" dirty="0" smtClean="0">
              <a:solidFill>
                <a:prstClr val="black"/>
              </a:solidFill>
            </a:endParaRPr>
          </a:p>
          <a:p>
            <a:pPr marL="0" indent="0" algn="ctr">
              <a:buNone/>
            </a:pPr>
            <a:endParaRPr lang="it-IT" dirty="0">
              <a:solidFill>
                <a:prstClr val="black"/>
              </a:solidFill>
            </a:endParaRPr>
          </a:p>
          <a:p>
            <a:pPr marL="0" indent="0" algn="ctr">
              <a:buNone/>
            </a:pPr>
            <a:endParaRPr lang="it-IT" dirty="0" smtClean="0">
              <a:solidFill>
                <a:prstClr val="black"/>
              </a:solidFill>
            </a:endParaRPr>
          </a:p>
          <a:p>
            <a:pPr marL="0" indent="0" algn="ctr">
              <a:buNone/>
            </a:pPr>
            <a:endParaRPr lang="it-IT" dirty="0">
              <a:solidFill>
                <a:prstClr val="black"/>
              </a:solidFill>
            </a:endParaRPr>
          </a:p>
          <a:p>
            <a:pPr marL="0" indent="0" algn="ctr">
              <a:buNone/>
            </a:pPr>
            <a:r>
              <a:rPr lang="it-IT" dirty="0" smtClean="0">
                <a:solidFill>
                  <a:prstClr val="black"/>
                </a:solidFill>
              </a:rPr>
              <a:t>Grazie </a:t>
            </a:r>
            <a:r>
              <a:rPr lang="it-IT" dirty="0">
                <a:solidFill>
                  <a:prstClr val="black"/>
                </a:solidFill>
              </a:rPr>
              <a:t>per l’attenzione</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93943"/>
            <a:ext cx="5715000" cy="422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80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srgbClr val="C00000"/>
                </a:solidFill>
                <a:hlinkClick r:id="rId2"/>
              </a:rPr>
              <a:t>ESEMPI</a:t>
            </a:r>
            <a:r>
              <a:rPr lang="it-IT" sz="2400" dirty="0">
                <a:solidFill>
                  <a:srgbClr val="C00000"/>
                </a:solidFill>
              </a:rPr>
              <a:t> DI BENI IMMATERIALI</a:t>
            </a:r>
            <a:r>
              <a:rPr lang="it-IT" sz="2400" dirty="0">
                <a:solidFill>
                  <a:srgbClr val="C00000"/>
                </a:solidFill>
                <a:hlinkClick r:id="rId3" action="ppaction://hlinkpres?slideindex=1&amp;slidetitle="/>
              </a:rPr>
              <a:t>incult.pptx</a:t>
            </a:r>
            <a:endParaRPr lang="it-IT" sz="2400" dirty="0">
              <a:solidFill>
                <a:srgbClr val="C00000"/>
              </a:solidFill>
            </a:endParaRPr>
          </a:p>
        </p:txBody>
      </p:sp>
      <p:sp>
        <p:nvSpPr>
          <p:cNvPr id="3" name="Segnaposto contenuto 2"/>
          <p:cNvSpPr>
            <a:spLocks noGrp="1"/>
          </p:cNvSpPr>
          <p:nvPr>
            <p:ph idx="1"/>
          </p:nvPr>
        </p:nvSpPr>
        <p:spPr/>
        <p:txBody>
          <a:bodyPr>
            <a:normAutofit fontScale="47500" lnSpcReduction="20000"/>
          </a:bodyPr>
          <a:lstStyle/>
          <a:p>
            <a:pPr marL="0" indent="0" algn="ctr">
              <a:buNone/>
            </a:pPr>
            <a:r>
              <a:rPr lang="it-IT" sz="4400" b="0" i="0" dirty="0">
                <a:solidFill>
                  <a:srgbClr val="C00000"/>
                </a:solidFill>
                <a:effectLst/>
              </a:rPr>
              <a:t>Collezione di merletti antichi e contemporanei, alcuni dei quali realizzati dalle nostre merlettaie su disegni unici e tradizionali</a:t>
            </a:r>
          </a:p>
          <a:p>
            <a:endParaRPr lang="it-IT" sz="4400" b="0" i="1" dirty="0">
              <a:solidFill>
                <a:srgbClr val="7D7D7D"/>
              </a:solidFill>
              <a:effectLst/>
              <a:latin typeface="Arapey"/>
            </a:endParaRPr>
          </a:p>
          <a:p>
            <a:endParaRPr lang="it-IT" i="1" dirty="0">
              <a:solidFill>
                <a:srgbClr val="7D7D7D"/>
              </a:solidFill>
              <a:latin typeface="Arapey"/>
            </a:endParaRPr>
          </a:p>
          <a:p>
            <a:endParaRPr lang="it-IT" b="0" i="1" dirty="0">
              <a:solidFill>
                <a:srgbClr val="7D7D7D"/>
              </a:solidFill>
              <a:effectLst/>
              <a:latin typeface="Arapey"/>
            </a:endParaRPr>
          </a:p>
          <a:p>
            <a:endParaRPr lang="it-IT" i="1" dirty="0">
              <a:solidFill>
                <a:srgbClr val="7D7D7D"/>
              </a:solidFill>
              <a:latin typeface="Arapey"/>
            </a:endParaRPr>
          </a:p>
          <a:p>
            <a:endParaRPr lang="it-IT" b="0" i="1" dirty="0">
              <a:solidFill>
                <a:srgbClr val="7D7D7D"/>
              </a:solidFill>
              <a:effectLst/>
              <a:latin typeface="Arapey"/>
            </a:endParaRPr>
          </a:p>
          <a:p>
            <a:endParaRPr lang="it-IT" i="1" dirty="0">
              <a:solidFill>
                <a:srgbClr val="7D7D7D"/>
              </a:solidFill>
              <a:latin typeface="Arapey"/>
            </a:endParaRPr>
          </a:p>
          <a:p>
            <a:endParaRPr lang="it-IT" i="1" dirty="0">
              <a:solidFill>
                <a:srgbClr val="7D7D7D"/>
              </a:solidFill>
              <a:latin typeface="Arapey"/>
            </a:endParaRPr>
          </a:p>
          <a:p>
            <a:endParaRPr lang="it-IT" i="1" dirty="0">
              <a:solidFill>
                <a:srgbClr val="7D7D7D"/>
              </a:solidFill>
              <a:latin typeface="Arapey"/>
            </a:endParaRPr>
          </a:p>
          <a:p>
            <a:endParaRPr lang="it-IT" b="0" i="1" dirty="0">
              <a:solidFill>
                <a:srgbClr val="7D7D7D"/>
              </a:solidFill>
              <a:effectLst/>
              <a:latin typeface="Arapey"/>
            </a:endParaRPr>
          </a:p>
          <a:p>
            <a:endParaRPr lang="it-IT" i="1" dirty="0">
              <a:solidFill>
                <a:srgbClr val="7D7D7D"/>
              </a:solidFill>
              <a:latin typeface="Arapey"/>
            </a:endParaRPr>
          </a:p>
          <a:p>
            <a:endParaRPr lang="it-IT" b="0" i="1" dirty="0">
              <a:solidFill>
                <a:srgbClr val="7D7D7D"/>
              </a:solidFill>
              <a:effectLst/>
              <a:latin typeface="Arapey"/>
            </a:endParaRPr>
          </a:p>
          <a:p>
            <a:r>
              <a:rPr lang="it-IT" b="0" i="1" dirty="0">
                <a:solidFill>
                  <a:srgbClr val="C00000"/>
                </a:solidFill>
                <a:effectLst/>
                <a:latin typeface="Arapey"/>
              </a:rPr>
              <a:t>La collezione “Merletto di Burano” è la più significativa, composta principalmente da merletti antichi, la maggior parte realizzati in famiglia, altri pervenuti da antiquari e collezionisti di tutto il mondo. Nella collezione dedicata alla tavola, tra i merletti di inestimabile valore, È da ricordare il merletto di </a:t>
            </a:r>
            <a:r>
              <a:rPr lang="it-IT" b="0" i="1" dirty="0" err="1">
                <a:solidFill>
                  <a:srgbClr val="C00000"/>
                </a:solidFill>
                <a:effectLst/>
                <a:latin typeface="Arapey"/>
              </a:rPr>
              <a:t>S.Nicola</a:t>
            </a:r>
            <a:r>
              <a:rPr lang="it-IT" b="0" i="1" dirty="0">
                <a:solidFill>
                  <a:srgbClr val="C00000"/>
                </a:solidFill>
                <a:effectLst/>
                <a:latin typeface="Arapey"/>
              </a:rPr>
              <a:t> conservato nel museo diocesano di Vicenza</a:t>
            </a:r>
          </a:p>
          <a:p>
            <a:r>
              <a:rPr lang="it-IT" b="0" i="1" dirty="0">
                <a:solidFill>
                  <a:srgbClr val="C00000"/>
                </a:solidFill>
                <a:effectLst/>
                <a:latin typeface="Arapey"/>
                <a:hlinkClick r:id="rId2"/>
              </a:rPr>
              <a:t>https://www.youtube.com/watch?v=G02rdMxYfz0&amp;ab_channel=MuseoDiocesanoVicenza</a:t>
            </a:r>
            <a:endParaRPr lang="it-IT" b="0" i="1" dirty="0">
              <a:solidFill>
                <a:srgbClr val="C00000"/>
              </a:solidFill>
              <a:effectLst/>
              <a:latin typeface="Arapey"/>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708921"/>
            <a:ext cx="3744416" cy="187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1" y="2708920"/>
            <a:ext cx="2952327" cy="187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01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settimana santa </a:t>
            </a:r>
            <a:br>
              <a:rPr lang="it-IT" dirty="0"/>
            </a:br>
            <a:r>
              <a:rPr lang="it-IT" dirty="0"/>
              <a:t>La processione dei misteri</a:t>
            </a:r>
          </a:p>
        </p:txBody>
      </p:sp>
      <p:sp>
        <p:nvSpPr>
          <p:cNvPr id="3" name="Segnaposto contenuto 2"/>
          <p:cNvSpPr>
            <a:spLocks noGrp="1"/>
          </p:cNvSpPr>
          <p:nvPr>
            <p:ph idx="1"/>
          </p:nvPr>
        </p:nvSpPr>
        <p:spPr/>
        <p:txBody>
          <a:bodyPr>
            <a:normAutofit fontScale="77500" lnSpcReduction="20000"/>
          </a:bodyPr>
          <a:lstStyle/>
          <a:p>
            <a:pPr algn="just"/>
            <a:r>
              <a:rPr lang="it-IT" b="0" i="0" dirty="0">
                <a:solidFill>
                  <a:srgbClr val="000000"/>
                </a:solidFill>
                <a:effectLst/>
                <a:latin typeface="Georgia"/>
              </a:rPr>
              <a:t>A dare inizio alla celebrazione dei riti legati alla Passione e Morte di Nostro Signore Gesù Cristo, a Mola di Bari è la </a:t>
            </a:r>
            <a:r>
              <a:rPr lang="it-IT" b="1" i="0" dirty="0">
                <a:solidFill>
                  <a:srgbClr val="000000"/>
                </a:solidFill>
                <a:effectLst/>
                <a:latin typeface="Georgia"/>
              </a:rPr>
              <a:t>processione dei Misteri</a:t>
            </a:r>
            <a:r>
              <a:rPr lang="it-IT" b="0" i="0" dirty="0">
                <a:solidFill>
                  <a:srgbClr val="000000"/>
                </a:solidFill>
                <a:effectLst/>
                <a:latin typeface="Georgia"/>
              </a:rPr>
              <a:t>, organizzata dalla </a:t>
            </a:r>
            <a:r>
              <a:rPr lang="it-IT" b="1" i="0" u="none" strike="noStrike" dirty="0">
                <a:solidFill>
                  <a:srgbClr val="5588AA"/>
                </a:solidFill>
                <a:effectLst/>
                <a:latin typeface="Georgia"/>
                <a:hlinkClick r:id="rId2"/>
              </a:rPr>
              <a:t>Arciconfraternita del SS. Rosario</a:t>
            </a:r>
            <a:r>
              <a:rPr lang="it-IT" b="0" i="0" dirty="0">
                <a:solidFill>
                  <a:srgbClr val="000000"/>
                </a:solidFill>
                <a:effectLst/>
                <a:latin typeface="Georgia"/>
              </a:rPr>
              <a:t>, che esce dalla Chiesa di S. Domenico alle ore 16.30 del </a:t>
            </a:r>
            <a:r>
              <a:rPr lang="it-IT" b="1" i="0" dirty="0">
                <a:solidFill>
                  <a:srgbClr val="000000"/>
                </a:solidFill>
                <a:effectLst/>
                <a:latin typeface="Georgia"/>
              </a:rPr>
              <a:t>Venerdì di Passione</a:t>
            </a:r>
            <a:r>
              <a:rPr lang="it-IT" b="0" i="0" dirty="0">
                <a:solidFill>
                  <a:srgbClr val="000000"/>
                </a:solidFill>
                <a:effectLst/>
                <a:latin typeface="Georgia"/>
              </a:rPr>
              <a:t>, antecedente la Domenica delle Palme.</a:t>
            </a:r>
          </a:p>
          <a:p>
            <a:pPr algn="just"/>
            <a:r>
              <a:rPr lang="it-IT" b="0" i="0" dirty="0">
                <a:solidFill>
                  <a:srgbClr val="000000"/>
                </a:solidFill>
                <a:effectLst/>
                <a:latin typeface="Georgia"/>
              </a:rPr>
              <a:t>Le Sacre Immagini che compongono la processione sono: </a:t>
            </a:r>
            <a:r>
              <a:rPr lang="it-IT" b="1" i="0" dirty="0">
                <a:solidFill>
                  <a:srgbClr val="000000"/>
                </a:solidFill>
                <a:effectLst/>
                <a:latin typeface="Georgia"/>
              </a:rPr>
              <a:t>Gesù nell'orto degli ulivi</a:t>
            </a:r>
            <a:r>
              <a:rPr lang="it-IT" b="0" i="0" dirty="0">
                <a:solidFill>
                  <a:srgbClr val="000000"/>
                </a:solidFill>
                <a:effectLst/>
                <a:latin typeface="Georgia"/>
              </a:rPr>
              <a:t>, </a:t>
            </a:r>
            <a:r>
              <a:rPr lang="it-IT" b="1" i="0" dirty="0">
                <a:solidFill>
                  <a:srgbClr val="000000"/>
                </a:solidFill>
                <a:effectLst/>
                <a:latin typeface="Georgia"/>
              </a:rPr>
              <a:t>Gesù alla colonna</a:t>
            </a:r>
            <a:r>
              <a:rPr lang="it-IT" b="0" i="0" dirty="0">
                <a:solidFill>
                  <a:srgbClr val="000000"/>
                </a:solidFill>
                <a:effectLst/>
                <a:latin typeface="Georgia"/>
              </a:rPr>
              <a:t>, </a:t>
            </a:r>
            <a:r>
              <a:rPr lang="it-IT" b="1" i="0" dirty="0">
                <a:solidFill>
                  <a:srgbClr val="000000"/>
                </a:solidFill>
                <a:effectLst/>
                <a:latin typeface="Georgia"/>
              </a:rPr>
              <a:t>Ecce Homo</a:t>
            </a:r>
            <a:r>
              <a:rPr lang="it-IT" b="0" i="0" dirty="0">
                <a:solidFill>
                  <a:srgbClr val="000000"/>
                </a:solidFill>
                <a:effectLst/>
                <a:latin typeface="Georgia"/>
              </a:rPr>
              <a:t>, </a:t>
            </a:r>
            <a:r>
              <a:rPr lang="it-IT" b="1" i="0" dirty="0">
                <a:solidFill>
                  <a:srgbClr val="000000"/>
                </a:solidFill>
                <a:effectLst/>
                <a:latin typeface="Georgia"/>
              </a:rPr>
              <a:t>Gesù che porta la croce</a:t>
            </a:r>
            <a:r>
              <a:rPr lang="it-IT" b="0" i="0" dirty="0">
                <a:solidFill>
                  <a:srgbClr val="000000"/>
                </a:solidFill>
                <a:effectLst/>
                <a:latin typeface="Georgia"/>
              </a:rPr>
              <a:t>, la </a:t>
            </a:r>
            <a:r>
              <a:rPr lang="it-IT" b="1" i="0" dirty="0">
                <a:solidFill>
                  <a:srgbClr val="000000"/>
                </a:solidFill>
                <a:effectLst/>
                <a:latin typeface="Georgia"/>
              </a:rPr>
              <a:t>Veronica</a:t>
            </a:r>
            <a:r>
              <a:rPr lang="it-IT" b="0" i="0" dirty="0">
                <a:solidFill>
                  <a:srgbClr val="000000"/>
                </a:solidFill>
                <a:effectLst/>
                <a:latin typeface="Georgia"/>
              </a:rPr>
              <a:t> e la </a:t>
            </a:r>
            <a:r>
              <a:rPr lang="it-IT" b="1" i="0" dirty="0">
                <a:solidFill>
                  <a:srgbClr val="000000"/>
                </a:solidFill>
                <a:effectLst/>
                <a:latin typeface="Georgia"/>
              </a:rPr>
              <a:t>Addolorata</a:t>
            </a:r>
            <a:r>
              <a:rPr lang="it-IT" b="0" i="0" dirty="0">
                <a:solidFill>
                  <a:srgbClr val="000000"/>
                </a:solidFill>
                <a:effectLst/>
                <a:latin typeface="Georgia"/>
              </a:rPr>
              <a:t>.</a:t>
            </a:r>
          </a:p>
          <a:p>
            <a:r>
              <a:rPr lang="it-IT" dirty="0">
                <a:hlinkClick r:id="rId3"/>
              </a:rPr>
              <a:t>http://lamiasettimanasanta4a33.blogspot.com/2013/01/venerdi-di-passione-processione-dei.html</a:t>
            </a:r>
            <a:endParaRPr lang="it-IT" dirty="0"/>
          </a:p>
        </p:txBody>
      </p:sp>
    </p:spTree>
    <p:extLst>
      <p:ext uri="{BB962C8B-B14F-4D97-AF65-F5344CB8AC3E}">
        <p14:creationId xmlns:p14="http://schemas.microsoft.com/office/powerpoint/2010/main" val="170658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solidFill>
                  <a:prstClr val="black"/>
                </a:solidFill>
              </a:rPr>
              <a:t>La processione dei misteri :immagini</a:t>
            </a:r>
            <a:endParaRPr lang="it-IT" dirty="0"/>
          </a:p>
        </p:txBody>
      </p:sp>
      <p:sp>
        <p:nvSpPr>
          <p:cNvPr id="3" name="Segnaposto contenuto 2"/>
          <p:cNvSpPr>
            <a:spLocks noGrp="1"/>
          </p:cNvSpPr>
          <p:nvPr>
            <p:ph idx="1"/>
          </p:nvPr>
        </p:nvSpPr>
        <p:spPr/>
        <p:txBody>
          <a:bodyPr/>
          <a:lstStyle/>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13102"/>
            <a:ext cx="4104456" cy="321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52726"/>
            <a:ext cx="381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89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SAGRE </a:t>
            </a:r>
          </a:p>
        </p:txBody>
      </p:sp>
      <p:sp>
        <p:nvSpPr>
          <p:cNvPr id="3" name="Segnaposto contenuto 2"/>
          <p:cNvSpPr>
            <a:spLocks noGrp="1"/>
          </p:cNvSpPr>
          <p:nvPr>
            <p:ph idx="1"/>
          </p:nvPr>
        </p:nvSpPr>
        <p:spPr/>
        <p:txBody>
          <a:bodyPr>
            <a:noAutofit/>
          </a:bodyPr>
          <a:lstStyle/>
          <a:p>
            <a:pPr marL="0" indent="0">
              <a:buNone/>
            </a:pPr>
            <a:r>
              <a:rPr lang="it-IT" sz="2800" b="1" dirty="0"/>
              <a:t>                   Sagra del Polpo di Mola di Bari,</a:t>
            </a:r>
          </a:p>
          <a:p>
            <a:pPr marL="0" indent="0">
              <a:buNone/>
            </a:pPr>
            <a:r>
              <a:rPr lang="it-IT" sz="2800" b="1" dirty="0"/>
              <a:t>                   gustosa tradizione da 50 anni</a:t>
            </a:r>
          </a:p>
          <a:p>
            <a:pPr marL="0" indent="0">
              <a:buNone/>
            </a:pPr>
            <a:r>
              <a:rPr lang="it-IT" sz="2400" dirty="0"/>
              <a:t>Nel suggestivo porto di </a:t>
            </a:r>
            <a:r>
              <a:rPr lang="it-IT" sz="2400" dirty="0">
                <a:hlinkClick r:id="rId2"/>
              </a:rPr>
              <a:t>Mola di Bari</a:t>
            </a:r>
            <a:r>
              <a:rPr lang="it-IT" sz="2400" dirty="0"/>
              <a:t>, realtà molto importante della città, è possibile ammirare quotidianamente gli appena pescati </a:t>
            </a:r>
            <a:r>
              <a:rPr lang="it-IT" sz="2400" b="1" dirty="0"/>
              <a:t>frutti di mare</a:t>
            </a:r>
            <a:r>
              <a:rPr lang="it-IT" sz="2400" dirty="0"/>
              <a:t> e le numerose varietà di pesce. Tra questi è possibile gustare anche il </a:t>
            </a:r>
            <a:r>
              <a:rPr lang="it-IT" sz="2400" b="1" dirty="0"/>
              <a:t>polpo</a:t>
            </a:r>
            <a:r>
              <a:rPr lang="it-IT" sz="2400" dirty="0"/>
              <a:t>, considerata una vera e propria pietanza tipica del posto.</a:t>
            </a:r>
          </a:p>
          <a:p>
            <a:pPr marL="0" indent="0">
              <a:buNone/>
            </a:pPr>
            <a:r>
              <a:rPr lang="it-IT" sz="2400" dirty="0"/>
              <a:t>La consolidata tradizione di questo luogo, dunque, ha portato alla nascita di una festa, nota con il nome di </a:t>
            </a:r>
            <a:r>
              <a:rPr lang="it-IT" sz="2400" b="1" dirty="0"/>
              <a:t>Sagra del Polpo</a:t>
            </a:r>
            <a:r>
              <a:rPr lang="it-IT" sz="2400" dirty="0"/>
              <a:t>, che si ripete ogni anno nell’ultimo weekend di luglio.</a:t>
            </a:r>
          </a:p>
          <a:p>
            <a:pPr marL="0" indent="0">
              <a:buNone/>
            </a:pPr>
            <a:r>
              <a:rPr lang="it-IT" sz="2800" dirty="0">
                <a:solidFill>
                  <a:prstClr val="black"/>
                </a:solidFill>
                <a:ea typeface="+mj-ea"/>
                <a:cs typeface="+mj-cs"/>
              </a:rPr>
              <a:t> </a:t>
            </a:r>
            <a:endParaRPr lang="it-IT" sz="2800" dirty="0"/>
          </a:p>
        </p:txBody>
      </p:sp>
    </p:spTree>
    <p:extLst>
      <p:ext uri="{BB962C8B-B14F-4D97-AF65-F5344CB8AC3E}">
        <p14:creationId xmlns:p14="http://schemas.microsoft.com/office/powerpoint/2010/main" val="112284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a:solidFill>
                  <a:prstClr val="black"/>
                </a:solidFill>
                <a:ea typeface="+mn-ea"/>
                <a:cs typeface="+mn-cs"/>
              </a:rPr>
              <a:t> Sagra del Polpo di Mola di Bari,</a:t>
            </a:r>
            <a:endParaRPr lang="it-IT" dirty="0"/>
          </a:p>
        </p:txBody>
      </p:sp>
      <p:sp>
        <p:nvSpPr>
          <p:cNvPr id="3" name="Segnaposto contenuto 2"/>
          <p:cNvSpPr>
            <a:spLocks noGrp="1"/>
          </p:cNvSpPr>
          <p:nvPr>
            <p:ph idx="1"/>
          </p:nvPr>
        </p:nvSpPr>
        <p:spPr/>
        <p:txBody>
          <a:bodyPr>
            <a:normAutofit/>
          </a:bodyPr>
          <a:lstStyle/>
          <a:p>
            <a:pPr marL="0" indent="0">
              <a:buNone/>
            </a:pPr>
            <a:r>
              <a:rPr lang="it-IT" sz="2800" dirty="0">
                <a:solidFill>
                  <a:srgbClr val="333333"/>
                </a:solidFill>
                <a:latin typeface="Roboto"/>
              </a:rPr>
              <a:t>La </a:t>
            </a:r>
            <a:r>
              <a:rPr lang="it-IT" sz="2800" b="1" dirty="0">
                <a:solidFill>
                  <a:srgbClr val="333333"/>
                </a:solidFill>
                <a:latin typeface="Roboto"/>
              </a:rPr>
              <a:t>Sagra del Polpo</a:t>
            </a:r>
            <a:r>
              <a:rPr lang="it-IT" sz="2800" dirty="0">
                <a:solidFill>
                  <a:srgbClr val="333333"/>
                </a:solidFill>
                <a:latin typeface="Roboto"/>
              </a:rPr>
              <a:t>, la cui istituzione è presente da oltre cinquant’anni, è resa ogni anno possibile grazie alla collaborazione tra la </a:t>
            </a:r>
            <a:r>
              <a:rPr lang="it-IT" sz="2800" i="1" dirty="0">
                <a:solidFill>
                  <a:srgbClr val="333333"/>
                </a:solidFill>
                <a:latin typeface="Roboto"/>
              </a:rPr>
              <a:t>pro-loco di Mola</a:t>
            </a:r>
            <a:r>
              <a:rPr lang="it-IT" sz="2800" dirty="0">
                <a:solidFill>
                  <a:srgbClr val="333333"/>
                </a:solidFill>
                <a:latin typeface="Roboto"/>
              </a:rPr>
              <a:t> </a:t>
            </a:r>
            <a:r>
              <a:rPr lang="it-IT" sz="2800" i="1" dirty="0">
                <a:solidFill>
                  <a:srgbClr val="333333"/>
                </a:solidFill>
                <a:latin typeface="Roboto"/>
              </a:rPr>
              <a:t>di Bari</a:t>
            </a:r>
            <a:r>
              <a:rPr lang="it-IT" sz="2800" dirty="0">
                <a:solidFill>
                  <a:srgbClr val="333333"/>
                </a:solidFill>
                <a:latin typeface="Roboto"/>
              </a:rPr>
              <a:t> e tutti i </a:t>
            </a:r>
            <a:r>
              <a:rPr lang="it-IT" sz="2800" b="1" dirty="0">
                <a:solidFill>
                  <a:srgbClr val="333333"/>
                </a:solidFill>
                <a:latin typeface="Roboto"/>
              </a:rPr>
              <a:t>pescatori </a:t>
            </a:r>
            <a:r>
              <a:rPr lang="it-IT" sz="2800" dirty="0">
                <a:solidFill>
                  <a:srgbClr val="333333"/>
                </a:solidFill>
                <a:latin typeface="Roboto"/>
              </a:rPr>
              <a:t>molesi, che propongono sul lungomare della città la </a:t>
            </a:r>
            <a:r>
              <a:rPr lang="it-IT" sz="2800" b="1" dirty="0">
                <a:solidFill>
                  <a:srgbClr val="333333"/>
                </a:solidFill>
                <a:latin typeface="Roboto"/>
              </a:rPr>
              <a:t>squisita pietanza </a:t>
            </a:r>
            <a:r>
              <a:rPr lang="it-IT" sz="2800" dirty="0">
                <a:solidFill>
                  <a:srgbClr val="333333"/>
                </a:solidFill>
                <a:latin typeface="Roboto"/>
              </a:rPr>
              <a:t>appena pescata</a:t>
            </a:r>
          </a:p>
          <a:p>
            <a:pPr marL="0" indent="0">
              <a:buNone/>
            </a:pPr>
            <a:r>
              <a:rPr lang="it-IT" sz="2800" dirty="0">
                <a:hlinkClick r:id="rId2"/>
              </a:rPr>
              <a:t>https://www.youtube.com/watch?v=qgJgkah9BhM&amp;ab_channel=webtvconversano</a:t>
            </a:r>
            <a:endParaRPr lang="it-IT" sz="2800" dirty="0"/>
          </a:p>
        </p:txBody>
      </p:sp>
    </p:spTree>
    <p:extLst>
      <p:ext uri="{BB962C8B-B14F-4D97-AF65-F5344CB8AC3E}">
        <p14:creationId xmlns:p14="http://schemas.microsoft.com/office/powerpoint/2010/main" val="64909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Aft>
                <a:spcPts val="1000"/>
              </a:spcAft>
            </a:pPr>
            <a:r>
              <a:rPr lang="it-IT" dirty="0"/>
              <a:t/>
            </a:r>
            <a:br>
              <a:rPr lang="it-IT" dirty="0"/>
            </a:br>
            <a:r>
              <a:rPr lang="it-IT" dirty="0"/>
              <a:t>Tradizioni Pasquali</a:t>
            </a:r>
            <a:br>
              <a:rPr lang="it-IT" dirty="0"/>
            </a:br>
            <a:r>
              <a:rPr lang="it-IT" b="1" kern="1400" cap="all" spc="70" dirty="0" err="1">
                <a:solidFill>
                  <a:srgbClr val="4472C4"/>
                </a:solidFill>
                <a:latin typeface="Trebuchet MS"/>
                <a:ea typeface="Microsoft YaHei"/>
                <a:cs typeface="Times New Roman"/>
              </a:rPr>
              <a:t>scarcelle</a:t>
            </a:r>
            <a:r>
              <a:rPr lang="it-IT" b="1" kern="1400" cap="all" spc="70" dirty="0">
                <a:solidFill>
                  <a:srgbClr val="4472C4"/>
                </a:solidFill>
                <a:latin typeface="Trebuchet MS"/>
                <a:ea typeface="Microsoft YaHei"/>
                <a:cs typeface="Times New Roman"/>
              </a:rPr>
              <a:t> pasquali</a:t>
            </a:r>
            <a:br>
              <a:rPr lang="it-IT" b="1" kern="1400" cap="all" spc="70" dirty="0">
                <a:solidFill>
                  <a:srgbClr val="4472C4"/>
                </a:solidFill>
                <a:latin typeface="Trebuchet MS"/>
                <a:ea typeface="Microsoft YaHei"/>
                <a:cs typeface="Times New Roman"/>
              </a:rPr>
            </a:br>
            <a:endParaRPr lang="it-IT" dirty="0"/>
          </a:p>
        </p:txBody>
      </p:sp>
      <p:pic>
        <p:nvPicPr>
          <p:cNvPr id="4" name="Segnaposto contenuto 3"/>
          <p:cNvPicPr>
            <a:picLocks noGrp="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326103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kern="1400" cap="all" spc="70" dirty="0">
                <a:solidFill>
                  <a:srgbClr val="4472C4"/>
                </a:solidFill>
                <a:latin typeface="Trebuchet MS"/>
                <a:ea typeface="Microsoft YaHei"/>
                <a:cs typeface="Times New Roman"/>
              </a:rPr>
              <a:t/>
            </a:r>
            <a:br>
              <a:rPr lang="it-IT" sz="4000" b="1" kern="1400" cap="all" spc="70" dirty="0">
                <a:solidFill>
                  <a:srgbClr val="4472C4"/>
                </a:solidFill>
                <a:latin typeface="Trebuchet MS"/>
                <a:ea typeface="Microsoft YaHei"/>
                <a:cs typeface="Times New Roman"/>
              </a:rPr>
            </a:br>
            <a:r>
              <a:rPr lang="it-IT" sz="4000" b="1" kern="1400" cap="all" spc="70" dirty="0" err="1">
                <a:solidFill>
                  <a:srgbClr val="4472C4"/>
                </a:solidFill>
                <a:latin typeface="Trebuchet MS"/>
                <a:ea typeface="Microsoft YaHei"/>
                <a:cs typeface="Times New Roman"/>
              </a:rPr>
              <a:t>scarceLle</a:t>
            </a:r>
            <a:r>
              <a:rPr lang="it-IT" sz="4000" b="1" kern="1400" cap="all" spc="70" dirty="0">
                <a:solidFill>
                  <a:srgbClr val="4472C4"/>
                </a:solidFill>
                <a:latin typeface="Trebuchet MS"/>
                <a:ea typeface="Microsoft YaHei"/>
                <a:cs typeface="Times New Roman"/>
              </a:rPr>
              <a:t> pasquali</a:t>
            </a:r>
            <a:br>
              <a:rPr lang="it-IT" sz="4000" b="1" kern="1400" cap="all" spc="70" dirty="0">
                <a:solidFill>
                  <a:srgbClr val="4472C4"/>
                </a:solidFill>
                <a:latin typeface="Trebuchet MS"/>
                <a:ea typeface="Microsoft YaHei"/>
                <a:cs typeface="Times New Roman"/>
              </a:rPr>
            </a:br>
            <a:endParaRPr lang="it-IT" dirty="0"/>
          </a:p>
        </p:txBody>
      </p:sp>
      <p:sp>
        <p:nvSpPr>
          <p:cNvPr id="3" name="Segnaposto contenuto 2"/>
          <p:cNvSpPr>
            <a:spLocks noGrp="1"/>
          </p:cNvSpPr>
          <p:nvPr>
            <p:ph idx="1"/>
          </p:nvPr>
        </p:nvSpPr>
        <p:spPr/>
        <p:txBody>
          <a:bodyPr>
            <a:normAutofit fontScale="62500" lnSpcReduction="20000"/>
          </a:bodyPr>
          <a:lstStyle/>
          <a:p>
            <a:pPr>
              <a:lnSpc>
                <a:spcPct val="120000"/>
              </a:lnSpc>
              <a:spcBef>
                <a:spcPts val="2000"/>
              </a:spcBef>
              <a:spcAft>
                <a:spcPts val="800"/>
              </a:spcAft>
            </a:pPr>
            <a:endParaRPr lang="it-IT" sz="4400" b="1" kern="0" cap="all" spc="60" dirty="0">
              <a:solidFill>
                <a:srgbClr val="4472C4"/>
              </a:solidFill>
              <a:latin typeface="Trebuchet MS"/>
              <a:ea typeface="Microsoft YaHei"/>
              <a:cs typeface="Times New Roman"/>
            </a:endParaRPr>
          </a:p>
          <a:p>
            <a:pPr>
              <a:lnSpc>
                <a:spcPct val="120000"/>
              </a:lnSpc>
              <a:spcBef>
                <a:spcPts val="2000"/>
              </a:spcBef>
              <a:spcAft>
                <a:spcPts val="800"/>
              </a:spcAft>
            </a:pPr>
            <a:r>
              <a:rPr lang="it-IT" sz="4400" b="1" kern="0" cap="all" spc="60" dirty="0">
                <a:solidFill>
                  <a:srgbClr val="4472C4"/>
                </a:solidFill>
                <a:latin typeface="Trebuchet MS"/>
                <a:ea typeface="Microsoft YaHei"/>
                <a:cs typeface="Times New Roman"/>
              </a:rPr>
              <a:t>Ingredienti:</a:t>
            </a:r>
            <a:endParaRPr lang="it-IT" sz="3600" b="1" kern="0" cap="all" spc="60" dirty="0">
              <a:solidFill>
                <a:srgbClr val="4472C4"/>
              </a:solidFill>
              <a:latin typeface="Trebuchet MS"/>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150 gr. di zucchero;</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500 gr. di farina 00.</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1 </a:t>
            </a:r>
            <a:r>
              <a:rPr lang="it-IT" b="1" u="sng" dirty="0">
                <a:solidFill>
                  <a:srgbClr val="C00000"/>
                </a:solidFill>
                <a:latin typeface="Georgia"/>
                <a:ea typeface="Microsoft YaHei"/>
                <a:cs typeface="Times New Roman"/>
                <a:hlinkClick r:id="rId2" tooltip="Ricette con le Uova"/>
              </a:rPr>
              <a:t>uovo;</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60 gr. di</a:t>
            </a:r>
            <a:r>
              <a:rPr lang="it-IT" b="1" u="sng" dirty="0">
                <a:solidFill>
                  <a:srgbClr val="C00000"/>
                </a:solidFill>
                <a:latin typeface="Georgia"/>
                <a:ea typeface="Microsoft YaHei"/>
                <a:cs typeface="Times New Roman"/>
                <a:hlinkClick r:id="rId3" tooltip="Ricette con  Olio extravergine d'oliva"/>
              </a:rPr>
              <a:t> olio extravergine d'oliva</a:t>
            </a:r>
            <a:r>
              <a:rPr lang="it-IT" b="1" dirty="0">
                <a:solidFill>
                  <a:srgbClr val="C00000"/>
                </a:solidFill>
                <a:latin typeface="Georgia"/>
                <a:ea typeface="Microsoft YaHei"/>
                <a:cs typeface="Times New Roman"/>
              </a:rPr>
              <a:t>;</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100 gr. di latte;</a:t>
            </a:r>
            <a:endParaRPr lang="it-IT" sz="2800" dirty="0">
              <a:solidFill>
                <a:srgbClr val="C45911"/>
              </a:solidFill>
              <a:latin typeface="Georgia"/>
              <a:ea typeface="Microsoft YaHei"/>
              <a:cs typeface="Times New Roman"/>
            </a:endParaRPr>
          </a:p>
          <a:p>
            <a:pPr lvl="0">
              <a:lnSpc>
                <a:spcPct val="120000"/>
              </a:lnSpc>
              <a:buSzPts val="1500"/>
              <a:buFont typeface="Trebuchet MS"/>
              <a:buChar char="-"/>
            </a:pPr>
            <a:r>
              <a:rPr lang="it-IT" b="1" dirty="0">
                <a:solidFill>
                  <a:srgbClr val="C00000"/>
                </a:solidFill>
                <a:latin typeface="Georgia"/>
                <a:ea typeface="Microsoft YaHei"/>
                <a:cs typeface="Times New Roman"/>
              </a:rPr>
              <a:t>8 gr. di lievito in polvere per dolci;</a:t>
            </a:r>
            <a:endParaRPr lang="it-IT" sz="2800" dirty="0">
              <a:solidFill>
                <a:srgbClr val="C45911"/>
              </a:solidFill>
              <a:latin typeface="Georgia"/>
              <a:ea typeface="Microsoft YaHei"/>
              <a:cs typeface="Times New Roman"/>
            </a:endParaRPr>
          </a:p>
          <a:p>
            <a:pPr lvl="0">
              <a:lnSpc>
                <a:spcPct val="120000"/>
              </a:lnSpc>
              <a:spcAft>
                <a:spcPts val="600"/>
              </a:spcAft>
              <a:buSzPts val="1500"/>
              <a:buFont typeface="Trebuchet MS"/>
              <a:buChar char="-"/>
            </a:pPr>
            <a:r>
              <a:rPr lang="it-IT" b="1" dirty="0">
                <a:solidFill>
                  <a:srgbClr val="C00000"/>
                </a:solidFill>
                <a:latin typeface="Georgia"/>
                <a:ea typeface="Microsoft YaHei"/>
                <a:cs typeface="Times New Roman"/>
              </a:rPr>
              <a:t>1 </a:t>
            </a:r>
            <a:r>
              <a:rPr lang="it-IT" b="1" u="sng" dirty="0">
                <a:solidFill>
                  <a:srgbClr val="C00000"/>
                </a:solidFill>
                <a:latin typeface="Georgia"/>
                <a:ea typeface="Microsoft YaHei"/>
                <a:cs typeface="Times New Roman"/>
                <a:hlinkClick r:id="rId4" tooltip="Ricette con  Scorza di limone"/>
              </a:rPr>
              <a:t>scorza di limone</a:t>
            </a:r>
            <a:r>
              <a:rPr lang="it-IT" b="1" dirty="0">
                <a:solidFill>
                  <a:srgbClr val="C00000"/>
                </a:solidFill>
                <a:latin typeface="Georgia"/>
                <a:ea typeface="Microsoft YaHei"/>
                <a:cs typeface="Times New Roman"/>
              </a:rPr>
              <a:t>.</a:t>
            </a:r>
            <a:endParaRPr lang="it-IT" sz="2800" dirty="0">
              <a:solidFill>
                <a:srgbClr val="C45911"/>
              </a:solidFill>
              <a:latin typeface="Georgia"/>
              <a:ea typeface="Microsoft YaHei"/>
              <a:cs typeface="Times New Roman"/>
            </a:endParaRPr>
          </a:p>
          <a:p>
            <a:pPr>
              <a:lnSpc>
                <a:spcPct val="120000"/>
              </a:lnSpc>
              <a:spcAft>
                <a:spcPts val="600"/>
              </a:spcAft>
            </a:pPr>
            <a:r>
              <a:rPr lang="it-IT" sz="2800" dirty="0">
                <a:solidFill>
                  <a:srgbClr val="C45911"/>
                </a:solidFill>
                <a:latin typeface="Georgia"/>
                <a:ea typeface="Georgia"/>
                <a:cs typeface="Times New Roman"/>
              </a:rPr>
              <a:t> </a:t>
            </a:r>
          </a:p>
          <a:p>
            <a:endParaRPr lang="it-IT" dirty="0"/>
          </a:p>
        </p:txBody>
      </p:sp>
    </p:spTree>
    <p:extLst>
      <p:ext uri="{BB962C8B-B14F-4D97-AF65-F5344CB8AC3E}">
        <p14:creationId xmlns:p14="http://schemas.microsoft.com/office/powerpoint/2010/main" val="34379486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659</Words>
  <Application>Microsoft Office PowerPoint</Application>
  <PresentationFormat>Presentazione su schermo (4:3)</PresentationFormat>
  <Paragraphs>119</Paragraphs>
  <Slides>23</Slides>
  <Notes>1</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Presentazione standard di PowerPoint</vt:lpstr>
      <vt:lpstr>COSA SI INTENDE PER BENI IMMATERIALI </vt:lpstr>
      <vt:lpstr>ESEMPI DI BENI IMMATERIALIincult.pptx</vt:lpstr>
      <vt:lpstr>La settimana santa  La processione dei misteri</vt:lpstr>
      <vt:lpstr>La processione dei misteri :immagini</vt:lpstr>
      <vt:lpstr>SAGRE </vt:lpstr>
      <vt:lpstr> Sagra del Polpo di Mola di Bari,</vt:lpstr>
      <vt:lpstr> Tradizioni Pasquali scarcelle pasquali </vt:lpstr>
      <vt:lpstr> scarceLle pasquali </vt:lpstr>
      <vt:lpstr>scarcelle pasquali</vt:lpstr>
      <vt:lpstr>Le orecchiette</vt:lpstr>
      <vt:lpstr>Le orecchiette</vt:lpstr>
      <vt:lpstr>Le orecchiette</vt:lpstr>
      <vt:lpstr>ANTICHE RICETTE Riso,Patate e Carciofi</vt:lpstr>
      <vt:lpstr>Riso,Patate e Carciofi Ingredienti</vt:lpstr>
      <vt:lpstr>Riso,Patate e Carciofi</vt:lpstr>
      <vt:lpstr> Tradizioni Natalizie:Panzerotti   </vt:lpstr>
      <vt:lpstr>Panzerotti</vt:lpstr>
      <vt:lpstr>Panzerotti</vt:lpstr>
      <vt:lpstr>Dolci natalizi</vt:lpstr>
      <vt:lpstr>Dolci natalizi</vt:lpstr>
      <vt:lpstr>Dolci Natalizi</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Giovanna</dc:creator>
  <cp:lastModifiedBy>Giovanna</cp:lastModifiedBy>
  <cp:revision>19</cp:revision>
  <dcterms:created xsi:type="dcterms:W3CDTF">2020-12-06T22:13:32Z</dcterms:created>
  <dcterms:modified xsi:type="dcterms:W3CDTF">2020-12-08T22:11:26Z</dcterms:modified>
</cp:coreProperties>
</file>